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6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7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8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9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charts/chart6.xml" ContentType="application/vnd.openxmlformats-officedocument.drawingml.chart+xml"/>
  <Override PartName="/ppt/theme/themeOverride3.xml" ContentType="application/vnd.openxmlformats-officedocument.themeOverride+xml"/>
  <Override PartName="/ppt/charts/chart7.xml" ContentType="application/vnd.openxmlformats-officedocument.drawingml.chart+xml"/>
  <Override PartName="/ppt/theme/themeOverride4.xml" ContentType="application/vnd.openxmlformats-officedocument.themeOverride+xml"/>
  <Override PartName="/ppt/charts/chart8.xml" ContentType="application/vnd.openxmlformats-officedocument.drawingml.chart+xml"/>
  <Override PartName="/ppt/theme/themeOverride5.xml" ContentType="application/vnd.openxmlformats-officedocument.themeOverride+xml"/>
  <Override PartName="/ppt/charts/chart9.xml" ContentType="application/vnd.openxmlformats-officedocument.drawingml.chart+xml"/>
  <Override PartName="/ppt/theme/themeOverride6.xml" ContentType="application/vnd.openxmlformats-officedocument.themeOverride+xml"/>
  <Override PartName="/ppt/notesSlides/notesSlide1.xml" ContentType="application/vnd.openxmlformats-officedocument.presentationml.notesSlide+xml"/>
  <Override PartName="/ppt/charts/chart10.xml" ContentType="application/vnd.openxmlformats-officedocument.drawingml.chart+xml"/>
  <Override PartName="/ppt/theme/themeOverride7.xml" ContentType="application/vnd.openxmlformats-officedocument.themeOverride+xml"/>
  <Override PartName="/ppt/notesSlides/notesSlide2.xml" ContentType="application/vnd.openxmlformats-officedocument.presentationml.notesSlide+xml"/>
  <Override PartName="/ppt/charts/chart11.xml" ContentType="application/vnd.openxmlformats-officedocument.drawingml.chart+xml"/>
  <Override PartName="/ppt/theme/themeOverride8.xml" ContentType="application/vnd.openxmlformats-officedocument.themeOverride+xml"/>
  <Override PartName="/ppt/charts/chart12.xml" ContentType="application/vnd.openxmlformats-officedocument.drawingml.chart+xml"/>
  <Override PartName="/ppt/theme/themeOverride9.xml" ContentType="application/vnd.openxmlformats-officedocument.themeOverride+xml"/>
  <Override PartName="/ppt/charts/chart13.xml" ContentType="application/vnd.openxmlformats-officedocument.drawingml.chart+xml"/>
  <Override PartName="/ppt/theme/themeOverride10.xml" ContentType="application/vnd.openxmlformats-officedocument.themeOverride+xml"/>
  <Override PartName="/ppt/charts/chart14.xml" ContentType="application/vnd.openxmlformats-officedocument.drawingml.chart+xml"/>
  <Override PartName="/ppt/theme/themeOverride11.xml" ContentType="application/vnd.openxmlformats-officedocument.themeOverride+xml"/>
  <Override PartName="/ppt/charts/chart15.xml" ContentType="application/vnd.openxmlformats-officedocument.drawingml.chart+xml"/>
  <Override PartName="/ppt/theme/themeOverride12.xml" ContentType="application/vnd.openxmlformats-officedocument.themeOverride+xml"/>
  <Override PartName="/ppt/charts/chart16.xml" ContentType="application/vnd.openxmlformats-officedocument.drawingml.chart+xml"/>
  <Override PartName="/ppt/theme/themeOverride13.xml" ContentType="application/vnd.openxmlformats-officedocument.themeOverride+xml"/>
  <Override PartName="/ppt/drawings/drawing2.xml" ContentType="application/vnd.openxmlformats-officedocument.drawingml.chartshapes+xml"/>
  <Override PartName="/ppt/charts/chart17.xml" ContentType="application/vnd.openxmlformats-officedocument.drawingml.chart+xml"/>
  <Override PartName="/ppt/theme/themeOverride14.xml" ContentType="application/vnd.openxmlformats-officedocument.themeOverride+xml"/>
  <Override PartName="/ppt/drawings/drawing3.xml" ContentType="application/vnd.openxmlformats-officedocument.drawingml.chartshapes+xml"/>
  <Override PartName="/ppt/charts/chart18.xml" ContentType="application/vnd.openxmlformats-officedocument.drawingml.chart+xml"/>
  <Override PartName="/ppt/theme/themeOverride1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8" r:id="rId2"/>
    <p:sldMasterId id="2147483721" r:id="rId3"/>
    <p:sldMasterId id="2147483734" r:id="rId4"/>
    <p:sldMasterId id="2147483788" r:id="rId5"/>
    <p:sldMasterId id="2147483800" r:id="rId6"/>
    <p:sldMasterId id="2147483812" r:id="rId7"/>
    <p:sldMasterId id="2147483824" r:id="rId8"/>
    <p:sldMasterId id="2147483836" r:id="rId9"/>
    <p:sldMasterId id="2147483848" r:id="rId10"/>
  </p:sldMasterIdLst>
  <p:notesMasterIdLst>
    <p:notesMasterId r:id="rId36"/>
  </p:notesMasterIdLst>
  <p:sldIdLst>
    <p:sldId id="257" r:id="rId11"/>
    <p:sldId id="420" r:id="rId12"/>
    <p:sldId id="463" r:id="rId13"/>
    <p:sldId id="482" r:id="rId14"/>
    <p:sldId id="488" r:id="rId15"/>
    <p:sldId id="468" r:id="rId16"/>
    <p:sldId id="484" r:id="rId17"/>
    <p:sldId id="485" r:id="rId18"/>
    <p:sldId id="473" r:id="rId19"/>
    <p:sldId id="489" r:id="rId20"/>
    <p:sldId id="476" r:id="rId21"/>
    <p:sldId id="470" r:id="rId22"/>
    <p:sldId id="471" r:id="rId23"/>
    <p:sldId id="490" r:id="rId24"/>
    <p:sldId id="477" r:id="rId25"/>
    <p:sldId id="486" r:id="rId26"/>
    <p:sldId id="478" r:id="rId27"/>
    <p:sldId id="436" r:id="rId28"/>
    <p:sldId id="479" r:id="rId29"/>
    <p:sldId id="491" r:id="rId30"/>
    <p:sldId id="492" r:id="rId31"/>
    <p:sldId id="480" r:id="rId32"/>
    <p:sldId id="493" r:id="rId33"/>
    <p:sldId id="494" r:id="rId34"/>
    <p:sldId id="372" r:id="rId35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900"/>
    <a:srgbClr val="AD4313"/>
    <a:srgbClr val="7C5144"/>
    <a:srgbClr val="7ABE4C"/>
    <a:srgbClr val="00CC00"/>
    <a:srgbClr val="F48B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93" autoAdjust="0"/>
    <p:restoredTop sz="94660"/>
  </p:normalViewPr>
  <p:slideViewPr>
    <p:cSldViewPr>
      <p:cViewPr varScale="1">
        <p:scale>
          <a:sx n="69" d="100"/>
          <a:sy n="69" d="100"/>
        </p:scale>
        <p:origin x="-148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../embeddings/oleObject4.bin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5.bin"/><Relationship Id="rId1" Type="http://schemas.openxmlformats.org/officeDocument/2006/relationships/themeOverride" Target="../theme/themeOverride7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8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8.xlsx"/><Relationship Id="rId1" Type="http://schemas.openxmlformats.org/officeDocument/2006/relationships/themeOverride" Target="../theme/themeOverride9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themeOverride" Target="../theme/themeOverride10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0.xlsx"/><Relationship Id="rId1" Type="http://schemas.openxmlformats.org/officeDocument/2006/relationships/themeOverride" Target="../theme/themeOverride11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1.xlsx"/><Relationship Id="rId1" Type="http://schemas.openxmlformats.org/officeDocument/2006/relationships/themeOverride" Target="../theme/themeOverride12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Excel12.xlsx"/><Relationship Id="rId1" Type="http://schemas.openxmlformats.org/officeDocument/2006/relationships/themeOverride" Target="../theme/themeOverride13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_____Microsoft_Excel13.xlsx"/><Relationship Id="rId1" Type="http://schemas.openxmlformats.org/officeDocument/2006/relationships/themeOverride" Target="../theme/themeOverride14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4.xlsx"/><Relationship Id="rId1" Type="http://schemas.openxmlformats.org/officeDocument/2006/relationships/themeOverride" Target="../theme/themeOverride15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2%20&#1074;%20Microsoft%20PowerPoint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3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4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&#1044;&#1080;&#1072;&#1075;&#1088;&#1072;&#1084;&#1084;&#1072;%20&#1074;%20Microsoft%20PowerPoint" TargetMode="External"/><Relationship Id="rId1" Type="http://schemas.openxmlformats.org/officeDocument/2006/relationships/themeOverride" Target="../theme/themeOverride5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'[Диаграмма в Microsoft PowerPoint]Р1.1'!$C$4</c:f>
              <c:strCache>
                <c:ptCount val="1"/>
                <c:pt idx="0">
                  <c:v>на 31.12.2016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ln w="19050">
                <a:solidFill>
                  <a:srgbClr val="002060"/>
                </a:solidFill>
              </a:ln>
            </c:spPr>
          </c:dPt>
          <c:cat>
            <c:strRef>
              <c:f>'[Диаграмма в Microsoft PowerPoint]Р1.1'!$B$5:$B$16</c:f>
              <c:strCache>
                <c:ptCount val="12"/>
                <c:pt idx="0">
                  <c:v>ИТОГО по РФ</c:v>
                </c:pt>
                <c:pt idx="1">
                  <c:v>Санкт-Петербург</c:v>
                </c:pt>
                <c:pt idx="2">
                  <c:v>Калининградская область</c:v>
                </c:pt>
                <c:pt idx="3">
                  <c:v>Республика Карелия</c:v>
                </c:pt>
                <c:pt idx="4">
                  <c:v>Республика Коми</c:v>
                </c:pt>
                <c:pt idx="5">
                  <c:v>Ненецкий АО</c:v>
                </c:pt>
                <c:pt idx="6">
                  <c:v>Псковская область</c:v>
                </c:pt>
                <c:pt idx="7">
                  <c:v>Архангельская область </c:v>
                </c:pt>
                <c:pt idx="8">
                  <c:v>Новгородская область</c:v>
                </c:pt>
                <c:pt idx="9">
                  <c:v>Вологодская область</c:v>
                </c:pt>
                <c:pt idx="10">
                  <c:v>Ленинградская область</c:v>
                </c:pt>
                <c:pt idx="11">
                  <c:v>Мурманская область</c:v>
                </c:pt>
              </c:strCache>
            </c:strRef>
          </c:cat>
          <c:val>
            <c:numRef>
              <c:f>'[Диаграмма в Microsoft PowerPoint]Р1.1'!$C$5:$C$16</c:f>
              <c:numCache>
                <c:formatCode>0.0%</c:formatCode>
                <c:ptCount val="12"/>
                <c:pt idx="0">
                  <c:v>0.39</c:v>
                </c:pt>
                <c:pt idx="1">
                  <c:v>0.59679632600855304</c:v>
                </c:pt>
                <c:pt idx="2">
                  <c:v>0.56080250061223136</c:v>
                </c:pt>
                <c:pt idx="3">
                  <c:v>0.53501642252570347</c:v>
                </c:pt>
                <c:pt idx="4">
                  <c:v>0.47400714518928716</c:v>
                </c:pt>
                <c:pt idx="5">
                  <c:v>0.40200000000000002</c:v>
                </c:pt>
                <c:pt idx="6">
                  <c:v>0.41714340665246669</c:v>
                </c:pt>
                <c:pt idx="7">
                  <c:v>0.57899999999999996</c:v>
                </c:pt>
                <c:pt idx="8">
                  <c:v>0.38165247130933377</c:v>
                </c:pt>
                <c:pt idx="9">
                  <c:v>0.38349129226732714</c:v>
                </c:pt>
                <c:pt idx="10">
                  <c:v>0.12385563945559425</c:v>
                </c:pt>
                <c:pt idx="11">
                  <c:v>9.542539307683813E-2</c:v>
                </c:pt>
              </c:numCache>
            </c:numRef>
          </c:val>
        </c:ser>
        <c:ser>
          <c:idx val="1"/>
          <c:order val="1"/>
          <c:tx>
            <c:strRef>
              <c:f>'[Диаграмма в Microsoft PowerPoint]Р1.1'!$D$4</c:f>
              <c:strCache>
                <c:ptCount val="1"/>
                <c:pt idx="0">
                  <c:v> на 01.07.2017</c:v>
                </c:pt>
              </c:strCache>
            </c:strRef>
          </c:tx>
          <c:spPr>
            <a:solidFill>
              <a:srgbClr val="92D050"/>
            </a:solidFill>
            <a:ln w="19050"/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 w="19050">
                <a:solidFill>
                  <a:schemeClr val="tx1"/>
                </a:solidFill>
              </a:ln>
            </c:spPr>
          </c:dPt>
          <c:cat>
            <c:strRef>
              <c:f>'[Диаграмма в Microsoft PowerPoint]Р1.1'!$B$5:$B$16</c:f>
              <c:strCache>
                <c:ptCount val="12"/>
                <c:pt idx="0">
                  <c:v>ИТОГО по РФ</c:v>
                </c:pt>
                <c:pt idx="1">
                  <c:v>Санкт-Петербург</c:v>
                </c:pt>
                <c:pt idx="2">
                  <c:v>Калининградская область</c:v>
                </c:pt>
                <c:pt idx="3">
                  <c:v>Республика Карелия</c:v>
                </c:pt>
                <c:pt idx="4">
                  <c:v>Республика Коми</c:v>
                </c:pt>
                <c:pt idx="5">
                  <c:v>Ненецкий АО</c:v>
                </c:pt>
                <c:pt idx="6">
                  <c:v>Псковская область</c:v>
                </c:pt>
                <c:pt idx="7">
                  <c:v>Архангельская область </c:v>
                </c:pt>
                <c:pt idx="8">
                  <c:v>Новгородская область</c:v>
                </c:pt>
                <c:pt idx="9">
                  <c:v>Вологодская область</c:v>
                </c:pt>
                <c:pt idx="10">
                  <c:v>Ленинградская область</c:v>
                </c:pt>
                <c:pt idx="11">
                  <c:v>Мурманская область</c:v>
                </c:pt>
              </c:strCache>
            </c:strRef>
          </c:cat>
          <c:val>
            <c:numRef>
              <c:f>'[Диаграмма в Microsoft PowerPoint]Р1.1'!$D$5:$D$16</c:f>
              <c:numCache>
                <c:formatCode>0.0%</c:formatCode>
                <c:ptCount val="12"/>
                <c:pt idx="0">
                  <c:v>0.39550000000000002</c:v>
                </c:pt>
                <c:pt idx="1">
                  <c:v>0.58791518987170344</c:v>
                </c:pt>
                <c:pt idx="2">
                  <c:v>0.57539746288595039</c:v>
                </c:pt>
                <c:pt idx="3">
                  <c:v>0.53521704749157983</c:v>
                </c:pt>
                <c:pt idx="4">
                  <c:v>0.47430095027568897</c:v>
                </c:pt>
                <c:pt idx="5">
                  <c:v>0.43875280705715902</c:v>
                </c:pt>
                <c:pt idx="6">
                  <c:v>0.42749860954674274</c:v>
                </c:pt>
                <c:pt idx="7">
                  <c:v>0.40991968627851549</c:v>
                </c:pt>
                <c:pt idx="8">
                  <c:v>0.40454762121814275</c:v>
                </c:pt>
                <c:pt idx="9">
                  <c:v>0.39034085098223864</c:v>
                </c:pt>
                <c:pt idx="10">
                  <c:v>0.16876519117354724</c:v>
                </c:pt>
                <c:pt idx="11">
                  <c:v>9.5032137637299688E-2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3806464"/>
        <c:axId val="84680704"/>
        <c:axId val="0"/>
      </c:bar3DChart>
      <c:catAx>
        <c:axId val="8380646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300"/>
            </a:pPr>
            <a:endParaRPr lang="ru-RU"/>
          </a:p>
        </c:txPr>
        <c:crossAx val="84680704"/>
        <c:crosses val="autoZero"/>
        <c:auto val="1"/>
        <c:lblAlgn val="ctr"/>
        <c:lblOffset val="100"/>
        <c:noMultiLvlLbl val="0"/>
      </c:catAx>
      <c:valAx>
        <c:axId val="84680704"/>
        <c:scaling>
          <c:orientation val="minMax"/>
        </c:scaling>
        <c:delete val="0"/>
        <c:axPos val="l"/>
        <c:numFmt formatCode="0.0%" sourceLinked="1"/>
        <c:majorTickMark val="none"/>
        <c:minorTickMark val="none"/>
        <c:tickLblPos val="nextTo"/>
        <c:crossAx val="83806464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2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/>
            </a:pPr>
            <a:endParaRPr lang="ru-RU"/>
          </a:p>
        </c:txPr>
      </c:legendEntry>
      <c:layout>
        <c:manualLayout>
          <c:xMode val="edge"/>
          <c:yMode val="edge"/>
          <c:x val="0.85491058923177587"/>
          <c:y val="1.5611445064023621E-2"/>
          <c:w val="0.14293191960152576"/>
          <c:h val="0.26329994066853091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3645743042450273"/>
          <c:y val="3.6461476798158851E-2"/>
          <c:w val="0.81375119845556498"/>
          <c:h val="0.63790284835085265"/>
        </c:manualLayout>
      </c:layout>
      <c:barChart>
        <c:barDir val="col"/>
        <c:grouping val="clustered"/>
        <c:varyColors val="0"/>
        <c:ser>
          <c:idx val="0"/>
          <c:order val="0"/>
          <c:tx>
            <c:v>на 01.01.2017</c:v>
          </c:tx>
          <c:invertIfNegative val="0"/>
          <c:dPt>
            <c:idx val="0"/>
            <c:invertIfNegative val="0"/>
            <c:bubble3D val="0"/>
            <c:spPr>
              <a:ln w="19050">
                <a:solidFill>
                  <a:sysClr val="windowText" lastClr="000000"/>
                </a:solidFill>
              </a:ln>
            </c:spPr>
          </c:dPt>
          <c:cat>
            <c:strRef>
              <c:f>'[Диаграмма в Microsoft PowerPoint]Лист1'!$B$65:$B$76</c:f>
              <c:strCache>
                <c:ptCount val="12"/>
                <c:pt idx="0">
                  <c:v>Российская Федерация</c:v>
                </c:pt>
                <c:pt idx="1">
                  <c:v>Ненецкий АО</c:v>
                </c:pt>
                <c:pt idx="2">
                  <c:v>Ленинградская область</c:v>
                </c:pt>
                <c:pt idx="3">
                  <c:v>Архангельская область </c:v>
                </c:pt>
                <c:pt idx="4">
                  <c:v>Калининградская область</c:v>
                </c:pt>
                <c:pt idx="5">
                  <c:v>Республика Карелия</c:v>
                </c:pt>
                <c:pt idx="6">
                  <c:v>Санкт-Петербург</c:v>
                </c:pt>
                <c:pt idx="7">
                  <c:v>Новгородская область</c:v>
                </c:pt>
                <c:pt idx="8">
                  <c:v>Республика Коми</c:v>
                </c:pt>
                <c:pt idx="9">
                  <c:v>Вологодская область</c:v>
                </c:pt>
                <c:pt idx="10">
                  <c:v>Псковская область</c:v>
                </c:pt>
                <c:pt idx="11">
                  <c:v>Мурманская область</c:v>
                </c:pt>
              </c:strCache>
            </c:strRef>
          </c:cat>
          <c:val>
            <c:numRef>
              <c:f>'[Диаграмма в Microsoft PowerPoint]Лист1'!$C$65:$C$76</c:f>
              <c:numCache>
                <c:formatCode>General</c:formatCode>
                <c:ptCount val="12"/>
                <c:pt idx="0">
                  <c:v>51.6</c:v>
                </c:pt>
                <c:pt idx="1">
                  <c:v>93.1</c:v>
                </c:pt>
                <c:pt idx="2">
                  <c:v>55.9</c:v>
                </c:pt>
                <c:pt idx="3">
                  <c:v>60.2</c:v>
                </c:pt>
                <c:pt idx="4">
                  <c:v>79.599999999999994</c:v>
                </c:pt>
                <c:pt idx="5">
                  <c:v>64.400000000000006</c:v>
                </c:pt>
                <c:pt idx="6">
                  <c:v>87.9</c:v>
                </c:pt>
                <c:pt idx="7">
                  <c:v>63.9</c:v>
                </c:pt>
                <c:pt idx="8">
                  <c:v>48.4</c:v>
                </c:pt>
                <c:pt idx="9">
                  <c:v>48.3</c:v>
                </c:pt>
                <c:pt idx="10">
                  <c:v>16.3</c:v>
                </c:pt>
                <c:pt idx="11">
                  <c:v>35.200000000000003</c:v>
                </c:pt>
              </c:numCache>
            </c:numRef>
          </c:val>
        </c:ser>
        <c:ser>
          <c:idx val="1"/>
          <c:order val="1"/>
          <c:tx>
            <c:v>на 01.07.2017</c:v>
          </c:tx>
          <c:spPr>
            <a:solidFill>
              <a:srgbClr val="92D05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 w="28575">
                <a:solidFill>
                  <a:sysClr val="windowText" lastClr="000000"/>
                </a:solidFill>
              </a:ln>
            </c:spPr>
          </c:dPt>
          <c:cat>
            <c:strRef>
              <c:f>'[Диаграмма в Microsoft PowerPoint]Лист1'!$B$65:$B$76</c:f>
              <c:strCache>
                <c:ptCount val="12"/>
                <c:pt idx="0">
                  <c:v>Российская Федерация</c:v>
                </c:pt>
                <c:pt idx="1">
                  <c:v>Ненецкий АО</c:v>
                </c:pt>
                <c:pt idx="2">
                  <c:v>Ленинградская область</c:v>
                </c:pt>
                <c:pt idx="3">
                  <c:v>Архангельская область </c:v>
                </c:pt>
                <c:pt idx="4">
                  <c:v>Калининградская область</c:v>
                </c:pt>
                <c:pt idx="5">
                  <c:v>Республика Карелия</c:v>
                </c:pt>
                <c:pt idx="6">
                  <c:v>Санкт-Петербург</c:v>
                </c:pt>
                <c:pt idx="7">
                  <c:v>Новгородская область</c:v>
                </c:pt>
                <c:pt idx="8">
                  <c:v>Республика Коми</c:v>
                </c:pt>
                <c:pt idx="9">
                  <c:v>Вологодская область</c:v>
                </c:pt>
                <c:pt idx="10">
                  <c:v>Псковская область</c:v>
                </c:pt>
                <c:pt idx="11">
                  <c:v>Мурманская область</c:v>
                </c:pt>
              </c:strCache>
            </c:strRef>
          </c:cat>
          <c:val>
            <c:numRef>
              <c:f>'[Диаграмма в Microsoft PowerPoint]Лист1'!$D$65:$D$76</c:f>
              <c:numCache>
                <c:formatCode>General</c:formatCode>
                <c:ptCount val="12"/>
                <c:pt idx="0">
                  <c:v>68.3</c:v>
                </c:pt>
                <c:pt idx="1">
                  <c:v>100</c:v>
                </c:pt>
                <c:pt idx="2">
                  <c:v>94.1</c:v>
                </c:pt>
                <c:pt idx="3">
                  <c:v>89.9</c:v>
                </c:pt>
                <c:pt idx="4">
                  <c:v>89.4</c:v>
                </c:pt>
                <c:pt idx="5">
                  <c:v>82.2</c:v>
                </c:pt>
                <c:pt idx="6">
                  <c:v>78.5</c:v>
                </c:pt>
                <c:pt idx="7">
                  <c:v>77.900000000000006</c:v>
                </c:pt>
                <c:pt idx="8">
                  <c:v>63.1</c:v>
                </c:pt>
                <c:pt idx="9">
                  <c:v>55.1</c:v>
                </c:pt>
                <c:pt idx="10">
                  <c:v>49.3</c:v>
                </c:pt>
                <c:pt idx="11">
                  <c:v>47.7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5879424"/>
        <c:axId val="105880960"/>
      </c:barChart>
      <c:catAx>
        <c:axId val="1058794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05880960"/>
        <c:crosses val="autoZero"/>
        <c:auto val="1"/>
        <c:lblAlgn val="ctr"/>
        <c:lblOffset val="100"/>
        <c:noMultiLvlLbl val="0"/>
      </c:catAx>
      <c:valAx>
        <c:axId val="1058809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05879424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3882040613206187"/>
          <c:y val="2.7963399335697896E-2"/>
          <c:w val="0.81551902786345254"/>
          <c:h val="0.47143482927775349"/>
        </c:manualLayout>
      </c:layout>
      <c:barChart>
        <c:barDir val="col"/>
        <c:grouping val="clustered"/>
        <c:varyColors val="0"/>
        <c:ser>
          <c:idx val="0"/>
          <c:order val="0"/>
          <c:tx>
            <c:v>на 01.01.2017</c:v>
          </c:tx>
          <c:invertIfNegative val="0"/>
          <c:dPt>
            <c:idx val="0"/>
            <c:invertIfNegative val="0"/>
            <c:bubble3D val="0"/>
            <c:spPr>
              <a:ln>
                <a:solidFill>
                  <a:sysClr val="windowText" lastClr="000000"/>
                </a:solidFill>
              </a:ln>
            </c:spPr>
          </c:dPt>
          <c:cat>
            <c:strRef>
              <c:f>Лист1!$B$6:$B$17</c:f>
              <c:strCache>
                <c:ptCount val="12"/>
                <c:pt idx="0">
                  <c:v>Российская Федерация</c:v>
                </c:pt>
                <c:pt idx="1">
                  <c:v>Ненецкий АО</c:v>
                </c:pt>
                <c:pt idx="2">
                  <c:v>Санкт-Петербург</c:v>
                </c:pt>
                <c:pt idx="3">
                  <c:v>Архангельская область </c:v>
                </c:pt>
                <c:pt idx="4">
                  <c:v>Новгородская область</c:v>
                </c:pt>
                <c:pt idx="5">
                  <c:v>Ленинградская область</c:v>
                </c:pt>
                <c:pt idx="6">
                  <c:v>Калининградская область</c:v>
                </c:pt>
                <c:pt idx="7">
                  <c:v>Мурманская область</c:v>
                </c:pt>
                <c:pt idx="8">
                  <c:v>Республика Карелия</c:v>
                </c:pt>
                <c:pt idx="9">
                  <c:v>Республика Коми</c:v>
                </c:pt>
                <c:pt idx="10">
                  <c:v>Псковская область</c:v>
                </c:pt>
                <c:pt idx="11">
                  <c:v>Вологодская область</c:v>
                </c:pt>
              </c:strCache>
            </c:strRef>
          </c:cat>
          <c:val>
            <c:numRef>
              <c:f>Лист1!$C$6:$C$17</c:f>
              <c:numCache>
                <c:formatCode>General</c:formatCode>
                <c:ptCount val="12"/>
                <c:pt idx="0">
                  <c:v>64.900000000000006</c:v>
                </c:pt>
                <c:pt idx="1">
                  <c:v>100</c:v>
                </c:pt>
                <c:pt idx="2">
                  <c:v>95</c:v>
                </c:pt>
                <c:pt idx="3">
                  <c:v>83.9</c:v>
                </c:pt>
                <c:pt idx="4">
                  <c:v>88.5</c:v>
                </c:pt>
                <c:pt idx="5">
                  <c:v>77.599999999999994</c:v>
                </c:pt>
                <c:pt idx="6">
                  <c:v>77.8</c:v>
                </c:pt>
                <c:pt idx="7">
                  <c:v>63.5</c:v>
                </c:pt>
                <c:pt idx="8">
                  <c:v>59.9</c:v>
                </c:pt>
                <c:pt idx="9">
                  <c:v>56.2</c:v>
                </c:pt>
                <c:pt idx="10">
                  <c:v>47.5</c:v>
                </c:pt>
                <c:pt idx="11">
                  <c:v>61.6</c:v>
                </c:pt>
              </c:numCache>
            </c:numRef>
          </c:val>
        </c:ser>
        <c:ser>
          <c:idx val="1"/>
          <c:order val="1"/>
          <c:tx>
            <c:v>на 01.07.2017</c:v>
          </c:tx>
          <c:spPr>
            <a:solidFill>
              <a:srgbClr val="92D05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>
                <a:solidFill>
                  <a:sysClr val="windowText" lastClr="000000"/>
                </a:solidFill>
              </a:ln>
            </c:spPr>
          </c:dPt>
          <c:cat>
            <c:strRef>
              <c:f>Лист1!$B$6:$B$17</c:f>
              <c:strCache>
                <c:ptCount val="12"/>
                <c:pt idx="0">
                  <c:v>Российская Федерация</c:v>
                </c:pt>
                <c:pt idx="1">
                  <c:v>Ненецкий АО</c:v>
                </c:pt>
                <c:pt idx="2">
                  <c:v>Санкт-Петербург</c:v>
                </c:pt>
                <c:pt idx="3">
                  <c:v>Архангельская область </c:v>
                </c:pt>
                <c:pt idx="4">
                  <c:v>Новгородская область</c:v>
                </c:pt>
                <c:pt idx="5">
                  <c:v>Ленинградская область</c:v>
                </c:pt>
                <c:pt idx="6">
                  <c:v>Калининградская область</c:v>
                </c:pt>
                <c:pt idx="7">
                  <c:v>Мурманская область</c:v>
                </c:pt>
                <c:pt idx="8">
                  <c:v>Республика Карелия</c:v>
                </c:pt>
                <c:pt idx="9">
                  <c:v>Республика Коми</c:v>
                </c:pt>
                <c:pt idx="10">
                  <c:v>Псковская область</c:v>
                </c:pt>
                <c:pt idx="11">
                  <c:v>Вологодская область</c:v>
                </c:pt>
              </c:strCache>
            </c:strRef>
          </c:cat>
          <c:val>
            <c:numRef>
              <c:f>Лист1!$D$6:$D$17</c:f>
              <c:numCache>
                <c:formatCode>General</c:formatCode>
                <c:ptCount val="12"/>
                <c:pt idx="0">
                  <c:v>77.400000000000006</c:v>
                </c:pt>
                <c:pt idx="1">
                  <c:v>100</c:v>
                </c:pt>
                <c:pt idx="2">
                  <c:v>99.1</c:v>
                </c:pt>
                <c:pt idx="3">
                  <c:v>95.5</c:v>
                </c:pt>
                <c:pt idx="4">
                  <c:v>92</c:v>
                </c:pt>
                <c:pt idx="5">
                  <c:v>87.2</c:v>
                </c:pt>
                <c:pt idx="6">
                  <c:v>85.3</c:v>
                </c:pt>
                <c:pt idx="7">
                  <c:v>84.9</c:v>
                </c:pt>
                <c:pt idx="8">
                  <c:v>80.400000000000006</c:v>
                </c:pt>
                <c:pt idx="9">
                  <c:v>76.400000000000006</c:v>
                </c:pt>
                <c:pt idx="10">
                  <c:v>72.599999999999994</c:v>
                </c:pt>
                <c:pt idx="11">
                  <c:v>69.2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5434112"/>
        <c:axId val="105472768"/>
      </c:barChart>
      <c:catAx>
        <c:axId val="1054341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05472768"/>
        <c:crosses val="autoZero"/>
        <c:auto val="1"/>
        <c:lblAlgn val="ctr"/>
        <c:lblOffset val="100"/>
        <c:noMultiLvlLbl val="0"/>
      </c:catAx>
      <c:valAx>
        <c:axId val="1054727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0543411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1257426762648405"/>
          <c:y val="3.2181216478374984E-2"/>
          <c:w val="0.77084514351206945"/>
          <c:h val="0.62666712313134776"/>
        </c:manualLayout>
      </c:layout>
      <c:barChart>
        <c:barDir val="col"/>
        <c:grouping val="clustered"/>
        <c:varyColors val="0"/>
        <c:ser>
          <c:idx val="0"/>
          <c:order val="0"/>
          <c:tx>
            <c:v>ФГБУ "ФКП Росреестра"</c:v>
          </c:tx>
          <c:invertIfNegative val="0"/>
          <c:cat>
            <c:strRef>
              <c:f>Лист1!$B$25:$B$36</c:f>
              <c:strCache>
                <c:ptCount val="12"/>
                <c:pt idx="0">
                  <c:v>Российская Федерация</c:v>
                </c:pt>
                <c:pt idx="1">
                  <c:v>Ненецкий АО</c:v>
                </c:pt>
                <c:pt idx="2">
                  <c:v>Архангельская область</c:v>
                </c:pt>
                <c:pt idx="3">
                  <c:v>Ленинградская область</c:v>
                </c:pt>
                <c:pt idx="4">
                  <c:v>Новгородская область</c:v>
                </c:pt>
                <c:pt idx="5">
                  <c:v>Псковская область</c:v>
                </c:pt>
                <c:pt idx="6">
                  <c:v>Вологодская область</c:v>
                </c:pt>
                <c:pt idx="7">
                  <c:v>Республика Карелия</c:v>
                </c:pt>
                <c:pt idx="8">
                  <c:v>Калининградская обл.</c:v>
                </c:pt>
                <c:pt idx="9">
                  <c:v>Санкт-Петербург</c:v>
                </c:pt>
                <c:pt idx="10">
                  <c:v>Республика Коми</c:v>
                </c:pt>
                <c:pt idx="11">
                  <c:v>Мурманская область</c:v>
                </c:pt>
              </c:strCache>
            </c:strRef>
          </c:cat>
          <c:val>
            <c:numRef>
              <c:f>Лист1!$C$25:$C$36</c:f>
              <c:numCache>
                <c:formatCode>General</c:formatCode>
                <c:ptCount val="12"/>
                <c:pt idx="0">
                  <c:v>4.7</c:v>
                </c:pt>
                <c:pt idx="1">
                  <c:v>20.7</c:v>
                </c:pt>
                <c:pt idx="2">
                  <c:v>20.7</c:v>
                </c:pt>
                <c:pt idx="3">
                  <c:v>8.1</c:v>
                </c:pt>
                <c:pt idx="4">
                  <c:v>3.1</c:v>
                </c:pt>
                <c:pt idx="5">
                  <c:v>3.4</c:v>
                </c:pt>
                <c:pt idx="6">
                  <c:v>6.1</c:v>
                </c:pt>
                <c:pt idx="7">
                  <c:v>5.0999999999999996</c:v>
                </c:pt>
                <c:pt idx="8">
                  <c:v>7.8</c:v>
                </c:pt>
                <c:pt idx="9">
                  <c:v>19.8</c:v>
                </c:pt>
                <c:pt idx="10">
                  <c:v>4.8</c:v>
                </c:pt>
                <c:pt idx="11">
                  <c:v>3.3</c:v>
                </c:pt>
              </c:numCache>
            </c:numRef>
          </c:val>
        </c:ser>
        <c:ser>
          <c:idx val="1"/>
          <c:order val="1"/>
          <c:tx>
            <c:v>МФЦ</c:v>
          </c:tx>
          <c:spPr>
            <a:solidFill>
              <a:srgbClr val="009900"/>
            </a:solidFill>
          </c:spPr>
          <c:invertIfNegative val="0"/>
          <c:cat>
            <c:strRef>
              <c:f>Лист1!$B$25:$B$36</c:f>
              <c:strCache>
                <c:ptCount val="12"/>
                <c:pt idx="0">
                  <c:v>Российская Федерация</c:v>
                </c:pt>
                <c:pt idx="1">
                  <c:v>Ненецкий АО</c:v>
                </c:pt>
                <c:pt idx="2">
                  <c:v>Архангельская область</c:v>
                </c:pt>
                <c:pt idx="3">
                  <c:v>Ленинградская область</c:v>
                </c:pt>
                <c:pt idx="4">
                  <c:v>Новгородская область</c:v>
                </c:pt>
                <c:pt idx="5">
                  <c:v>Псковская область</c:v>
                </c:pt>
                <c:pt idx="6">
                  <c:v>Вологодская область</c:v>
                </c:pt>
                <c:pt idx="7">
                  <c:v>Республика Карелия</c:v>
                </c:pt>
                <c:pt idx="8">
                  <c:v>Калининградская обл.</c:v>
                </c:pt>
                <c:pt idx="9">
                  <c:v>Санкт-Петербург</c:v>
                </c:pt>
                <c:pt idx="10">
                  <c:v>Республика Коми</c:v>
                </c:pt>
                <c:pt idx="11">
                  <c:v>Мурманская область</c:v>
                </c:pt>
              </c:strCache>
            </c:strRef>
          </c:cat>
          <c:val>
            <c:numRef>
              <c:f>Лист1!$D$25:$D$36</c:f>
              <c:numCache>
                <c:formatCode>General</c:formatCode>
                <c:ptCount val="12"/>
                <c:pt idx="0">
                  <c:v>5.2</c:v>
                </c:pt>
                <c:pt idx="1">
                  <c:v>19</c:v>
                </c:pt>
                <c:pt idx="2">
                  <c:v>13.3</c:v>
                </c:pt>
                <c:pt idx="3">
                  <c:v>5.3</c:v>
                </c:pt>
                <c:pt idx="4">
                  <c:v>4.3</c:v>
                </c:pt>
                <c:pt idx="5">
                  <c:v>3.7</c:v>
                </c:pt>
                <c:pt idx="6">
                  <c:v>3.6</c:v>
                </c:pt>
                <c:pt idx="7">
                  <c:v>3</c:v>
                </c:pt>
                <c:pt idx="8">
                  <c:v>2.8</c:v>
                </c:pt>
                <c:pt idx="9">
                  <c:v>2.2999999999999998</c:v>
                </c:pt>
                <c:pt idx="10">
                  <c:v>2</c:v>
                </c:pt>
                <c:pt idx="1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6451712"/>
        <c:axId val="106453248"/>
      </c:barChart>
      <c:catAx>
        <c:axId val="1064517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300"/>
            </a:pPr>
            <a:endParaRPr lang="ru-RU"/>
          </a:p>
        </c:txPr>
        <c:crossAx val="106453248"/>
        <c:crosses val="autoZero"/>
        <c:auto val="1"/>
        <c:lblAlgn val="ctr"/>
        <c:lblOffset val="100"/>
        <c:noMultiLvlLbl val="0"/>
      </c:catAx>
      <c:valAx>
        <c:axId val="1064532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0645171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2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/>
            </a:pPr>
            <a:endParaRPr lang="ru-RU"/>
          </a:p>
        </c:txPr>
      </c:legendEntry>
      <c:layout>
        <c:manualLayout>
          <c:xMode val="edge"/>
          <c:yMode val="edge"/>
          <c:x val="0.77828045221945896"/>
          <c:y val="2.7295903229487623E-2"/>
          <c:w val="0.22065168828594892"/>
          <c:h val="0.12801688919319867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883254104984278E-2"/>
          <c:y val="2.4434513253410891E-2"/>
          <c:w val="0.7562558206769403"/>
          <c:h val="0.40236803732866727"/>
        </c:manualLayout>
      </c:layout>
      <c:barChart>
        <c:barDir val="col"/>
        <c:grouping val="clustered"/>
        <c:varyColors val="0"/>
        <c:ser>
          <c:idx val="0"/>
          <c:order val="0"/>
          <c:tx>
            <c:v>на 01.01.2017</c:v>
          </c:tx>
          <c:invertIfNegative val="0"/>
          <c:cat>
            <c:strRef>
              <c:f>Лист1!$B$64:$B$75</c:f>
              <c:strCache>
                <c:ptCount val="12"/>
                <c:pt idx="0">
                  <c:v>Среднее по РФ</c:v>
                </c:pt>
                <c:pt idx="1">
                  <c:v>Вологодская область</c:v>
                </c:pt>
                <c:pt idx="2">
                  <c:v>Республика Карелия</c:v>
                </c:pt>
                <c:pt idx="3">
                  <c:v>Республика Коми</c:v>
                </c:pt>
                <c:pt idx="4">
                  <c:v>Архангельская область</c:v>
                </c:pt>
                <c:pt idx="5">
                  <c:v>Ненецкий АО</c:v>
                </c:pt>
                <c:pt idx="6">
                  <c:v>Калининградская область</c:v>
                </c:pt>
                <c:pt idx="7">
                  <c:v>Ленинградская область</c:v>
                </c:pt>
                <c:pt idx="8">
                  <c:v>Мурманская область</c:v>
                </c:pt>
                <c:pt idx="9">
                  <c:v>Новгородская область</c:v>
                </c:pt>
                <c:pt idx="10">
                  <c:v>Санкт - Петербург</c:v>
                </c:pt>
                <c:pt idx="11">
                  <c:v>Псковская область</c:v>
                </c:pt>
              </c:strCache>
            </c:strRef>
          </c:cat>
          <c:val>
            <c:numRef>
              <c:f>Лист1!$C$64:$C$75</c:f>
              <c:numCache>
                <c:formatCode>General</c:formatCode>
                <c:ptCount val="12"/>
                <c:pt idx="0">
                  <c:v>6</c:v>
                </c:pt>
                <c:pt idx="1">
                  <c:v>5</c:v>
                </c:pt>
                <c:pt idx="2">
                  <c:v>5</c:v>
                </c:pt>
                <c:pt idx="3">
                  <c:v>4</c:v>
                </c:pt>
                <c:pt idx="4">
                  <c:v>0</c:v>
                </c:pt>
                <c:pt idx="5">
                  <c:v>0</c:v>
                </c:pt>
                <c:pt idx="6">
                  <c:v>9</c:v>
                </c:pt>
                <c:pt idx="7">
                  <c:v>8</c:v>
                </c:pt>
                <c:pt idx="8">
                  <c:v>8</c:v>
                </c:pt>
                <c:pt idx="9">
                  <c:v>8</c:v>
                </c:pt>
                <c:pt idx="10">
                  <c:v>8</c:v>
                </c:pt>
                <c:pt idx="11">
                  <c:v>0</c:v>
                </c:pt>
              </c:numCache>
            </c:numRef>
          </c:val>
        </c:ser>
        <c:ser>
          <c:idx val="1"/>
          <c:order val="1"/>
          <c:tx>
            <c:v>на 01.07.2017</c:v>
          </c:tx>
          <c:spPr>
            <a:solidFill>
              <a:srgbClr val="009900"/>
            </a:solidFill>
            <a:ln>
              <a:solidFill>
                <a:srgbClr val="009900"/>
              </a:solidFill>
            </a:ln>
          </c:spPr>
          <c:invertIfNegative val="0"/>
          <c:cat>
            <c:strRef>
              <c:f>Лист1!$B$64:$B$75</c:f>
              <c:strCache>
                <c:ptCount val="12"/>
                <c:pt idx="0">
                  <c:v>Среднее по РФ</c:v>
                </c:pt>
                <c:pt idx="1">
                  <c:v>Вологодская область</c:v>
                </c:pt>
                <c:pt idx="2">
                  <c:v>Республика Карелия</c:v>
                </c:pt>
                <c:pt idx="3">
                  <c:v>Республика Коми</c:v>
                </c:pt>
                <c:pt idx="4">
                  <c:v>Архангельская область</c:v>
                </c:pt>
                <c:pt idx="5">
                  <c:v>Ненецкий АО</c:v>
                </c:pt>
                <c:pt idx="6">
                  <c:v>Калининградская область</c:v>
                </c:pt>
                <c:pt idx="7">
                  <c:v>Ленинградская область</c:v>
                </c:pt>
                <c:pt idx="8">
                  <c:v>Мурманская область</c:v>
                </c:pt>
                <c:pt idx="9">
                  <c:v>Новгородская область</c:v>
                </c:pt>
                <c:pt idx="10">
                  <c:v>Санкт - Петербург</c:v>
                </c:pt>
                <c:pt idx="11">
                  <c:v>Псковская область</c:v>
                </c:pt>
              </c:strCache>
            </c:strRef>
          </c:cat>
          <c:val>
            <c:numRef>
              <c:f>Лист1!$D$64:$D$75</c:f>
              <c:numCache>
                <c:formatCode>General</c:formatCode>
                <c:ptCount val="12"/>
                <c:pt idx="0">
                  <c:v>7</c:v>
                </c:pt>
                <c:pt idx="1">
                  <c:v>9</c:v>
                </c:pt>
                <c:pt idx="2">
                  <c:v>8</c:v>
                </c:pt>
                <c:pt idx="3">
                  <c:v>8</c:v>
                </c:pt>
                <c:pt idx="4">
                  <c:v>8</c:v>
                </c:pt>
                <c:pt idx="5">
                  <c:v>8</c:v>
                </c:pt>
                <c:pt idx="6">
                  <c:v>8</c:v>
                </c:pt>
                <c:pt idx="7">
                  <c:v>8</c:v>
                </c:pt>
                <c:pt idx="8">
                  <c:v>8</c:v>
                </c:pt>
                <c:pt idx="9">
                  <c:v>8</c:v>
                </c:pt>
                <c:pt idx="10">
                  <c:v>7</c:v>
                </c:pt>
                <c:pt idx="1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6504960"/>
        <c:axId val="106506496"/>
      </c:barChart>
      <c:catAx>
        <c:axId val="106504960"/>
        <c:scaling>
          <c:orientation val="minMax"/>
        </c:scaling>
        <c:delete val="0"/>
        <c:axPos val="b"/>
        <c:majorTickMark val="out"/>
        <c:minorTickMark val="none"/>
        <c:tickLblPos val="nextTo"/>
        <c:crossAx val="106506496"/>
        <c:crosses val="autoZero"/>
        <c:auto val="1"/>
        <c:lblAlgn val="ctr"/>
        <c:lblOffset val="100"/>
        <c:noMultiLvlLbl val="0"/>
      </c:catAx>
      <c:valAx>
        <c:axId val="1065064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06504960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1400" b="1" dirty="0"/>
              <a:t>Доля ответов в электронном виде к общему количеству направленных запросов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11224964635166337"/>
          <c:y val="0.17520129184611091"/>
          <c:w val="0.73282181468177354"/>
          <c:h val="0.27955944266009697"/>
        </c:manualLayout>
      </c:layout>
      <c:barChart>
        <c:barDir val="col"/>
        <c:grouping val="clustered"/>
        <c:varyColors val="0"/>
        <c:ser>
          <c:idx val="0"/>
          <c:order val="0"/>
          <c:tx>
            <c:v>на 01.04.2017</c:v>
          </c:tx>
          <c:invertIfNegative val="0"/>
          <c:cat>
            <c:strRef>
              <c:f>Лист1!$B$42:$B$53</c:f>
              <c:strCache>
                <c:ptCount val="12"/>
                <c:pt idx="0">
                  <c:v>Российская Федерация</c:v>
                </c:pt>
                <c:pt idx="1">
                  <c:v>Новгородская область</c:v>
                </c:pt>
                <c:pt idx="2">
                  <c:v>Мурманская область</c:v>
                </c:pt>
                <c:pt idx="3">
                  <c:v>Республика Коми</c:v>
                </c:pt>
                <c:pt idx="4">
                  <c:v>Санкт-Петербург</c:v>
                </c:pt>
                <c:pt idx="5">
                  <c:v>Вологодская область</c:v>
                </c:pt>
                <c:pt idx="6">
                  <c:v>Архангельская область </c:v>
                </c:pt>
                <c:pt idx="7">
                  <c:v>Ненецкий АО</c:v>
                </c:pt>
                <c:pt idx="8">
                  <c:v>Республика Карелия</c:v>
                </c:pt>
                <c:pt idx="9">
                  <c:v>Псковская область</c:v>
                </c:pt>
                <c:pt idx="10">
                  <c:v>Калининградская обл.</c:v>
                </c:pt>
                <c:pt idx="11">
                  <c:v>Ленинградская область</c:v>
                </c:pt>
              </c:strCache>
            </c:strRef>
          </c:cat>
          <c:val>
            <c:numRef>
              <c:f>Лист1!$C$42:$C$53</c:f>
              <c:numCache>
                <c:formatCode>0.0%</c:formatCode>
                <c:ptCount val="12"/>
                <c:pt idx="0">
                  <c:v>0.44800000000000001</c:v>
                </c:pt>
                <c:pt idx="1">
                  <c:v>0.92900000000000005</c:v>
                </c:pt>
                <c:pt idx="2">
                  <c:v>0.63100000000000001</c:v>
                </c:pt>
                <c:pt idx="3">
                  <c:v>0.38100000000000001</c:v>
                </c:pt>
                <c:pt idx="4">
                  <c:v>0.27500000000000002</c:v>
                </c:pt>
                <c:pt idx="5">
                  <c:v>0.21299999999999999</c:v>
                </c:pt>
                <c:pt idx="6">
                  <c:v>0.13</c:v>
                </c:pt>
                <c:pt idx="7">
                  <c:v>0.13</c:v>
                </c:pt>
                <c:pt idx="8">
                  <c:v>8.6999999999999994E-2</c:v>
                </c:pt>
                <c:pt idx="9">
                  <c:v>7.1999999999999995E-2</c:v>
                </c:pt>
                <c:pt idx="10">
                  <c:v>5.0999999999999997E-2</c:v>
                </c:pt>
                <c:pt idx="1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7554304"/>
        <c:axId val="107555840"/>
      </c:barChart>
      <c:catAx>
        <c:axId val="1075543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07555840"/>
        <c:crosses val="autoZero"/>
        <c:auto val="1"/>
        <c:lblAlgn val="ctr"/>
        <c:lblOffset val="100"/>
        <c:noMultiLvlLbl val="0"/>
      </c:catAx>
      <c:valAx>
        <c:axId val="107555840"/>
        <c:scaling>
          <c:orientation val="minMax"/>
        </c:scaling>
        <c:delete val="0"/>
        <c:axPos val="l"/>
        <c:numFmt formatCode="0.0%" sourceLinked="1"/>
        <c:majorTickMark val="out"/>
        <c:minorTickMark val="none"/>
        <c:tickLblPos val="nextTo"/>
        <c:crossAx val="1075543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1875664313166332"/>
          <c:y val="0.13059839373147639"/>
          <c:w val="0.12629718024216108"/>
          <c:h val="5.8364088548589342E-2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6444476477292724"/>
          <c:y val="2.5124092046633704E-2"/>
          <c:w val="0.68794916424920571"/>
          <c:h val="0.65811292193127024"/>
        </c:manualLayout>
      </c:layout>
      <c:barChart>
        <c:barDir val="col"/>
        <c:grouping val="clustered"/>
        <c:varyColors val="0"/>
        <c:ser>
          <c:idx val="0"/>
          <c:order val="0"/>
          <c:tx>
            <c:v>на 01.01.2017</c:v>
          </c:tx>
          <c:invertIfNegative val="0"/>
          <c:dPt>
            <c:idx val="0"/>
            <c:invertIfNegative val="0"/>
            <c:bubble3D val="0"/>
            <c:spPr>
              <a:ln>
                <a:solidFill>
                  <a:sysClr val="windowText" lastClr="000000"/>
                </a:solidFill>
              </a:ln>
            </c:spPr>
          </c:dPt>
          <c:cat>
            <c:strRef>
              <c:f>Лист1!$B$24:$B$35</c:f>
              <c:strCache>
                <c:ptCount val="12"/>
                <c:pt idx="0">
                  <c:v>Российская Федерация</c:v>
                </c:pt>
                <c:pt idx="1">
                  <c:v>Республика Коми</c:v>
                </c:pt>
                <c:pt idx="2">
                  <c:v>Новгородская область</c:v>
                </c:pt>
                <c:pt idx="3">
                  <c:v>Вологодская область</c:v>
                </c:pt>
                <c:pt idx="4">
                  <c:v>Калининградская область</c:v>
                </c:pt>
                <c:pt idx="5">
                  <c:v>Мурманская область</c:v>
                </c:pt>
                <c:pt idx="6">
                  <c:v>Республика Карелия</c:v>
                </c:pt>
                <c:pt idx="7">
                  <c:v>Ненецкий АО</c:v>
                </c:pt>
                <c:pt idx="8">
                  <c:v>Псковская область</c:v>
                </c:pt>
                <c:pt idx="9">
                  <c:v>Архангельская область </c:v>
                </c:pt>
                <c:pt idx="10">
                  <c:v>Санкт-Петербург</c:v>
                </c:pt>
                <c:pt idx="11">
                  <c:v>Ленинградская область</c:v>
                </c:pt>
              </c:strCache>
            </c:strRef>
          </c:cat>
          <c:val>
            <c:numRef>
              <c:f>Лист1!$C$24:$C$35</c:f>
              <c:numCache>
                <c:formatCode>General</c:formatCode>
                <c:ptCount val="12"/>
                <c:pt idx="0">
                  <c:v>6</c:v>
                </c:pt>
                <c:pt idx="1">
                  <c:v>4</c:v>
                </c:pt>
                <c:pt idx="2">
                  <c:v>6</c:v>
                </c:pt>
                <c:pt idx="3">
                  <c:v>5</c:v>
                </c:pt>
                <c:pt idx="4">
                  <c:v>7</c:v>
                </c:pt>
                <c:pt idx="5">
                  <c:v>7</c:v>
                </c:pt>
                <c:pt idx="6">
                  <c:v>6</c:v>
                </c:pt>
                <c:pt idx="7">
                  <c:v>7</c:v>
                </c:pt>
                <c:pt idx="8">
                  <c:v>7</c:v>
                </c:pt>
                <c:pt idx="9">
                  <c:v>7</c:v>
                </c:pt>
                <c:pt idx="10">
                  <c:v>10</c:v>
                </c:pt>
                <c:pt idx="11">
                  <c:v>13</c:v>
                </c:pt>
              </c:numCache>
            </c:numRef>
          </c:val>
        </c:ser>
        <c:ser>
          <c:idx val="1"/>
          <c:order val="1"/>
          <c:tx>
            <c:v>на 01.07.2017</c:v>
          </c:tx>
          <c:spPr>
            <a:solidFill>
              <a:srgbClr val="0099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9900"/>
              </a:solidFill>
              <a:ln>
                <a:solidFill>
                  <a:sysClr val="windowText" lastClr="000000"/>
                </a:solidFill>
              </a:ln>
            </c:spPr>
          </c:dPt>
          <c:cat>
            <c:strRef>
              <c:f>Лист1!$B$24:$B$35</c:f>
              <c:strCache>
                <c:ptCount val="12"/>
                <c:pt idx="0">
                  <c:v>Российская Федерация</c:v>
                </c:pt>
                <c:pt idx="1">
                  <c:v>Республика Коми</c:v>
                </c:pt>
                <c:pt idx="2">
                  <c:v>Новгородская область</c:v>
                </c:pt>
                <c:pt idx="3">
                  <c:v>Вологодская область</c:v>
                </c:pt>
                <c:pt idx="4">
                  <c:v>Калининградская область</c:v>
                </c:pt>
                <c:pt idx="5">
                  <c:v>Мурманская область</c:v>
                </c:pt>
                <c:pt idx="6">
                  <c:v>Республика Карелия</c:v>
                </c:pt>
                <c:pt idx="7">
                  <c:v>Ненецкий АО</c:v>
                </c:pt>
                <c:pt idx="8">
                  <c:v>Псковская область</c:v>
                </c:pt>
                <c:pt idx="9">
                  <c:v>Архангельская область </c:v>
                </c:pt>
                <c:pt idx="10">
                  <c:v>Санкт-Петербург</c:v>
                </c:pt>
                <c:pt idx="11">
                  <c:v>Ленинградская область</c:v>
                </c:pt>
              </c:strCache>
            </c:strRef>
          </c:cat>
          <c:val>
            <c:numRef>
              <c:f>Лист1!$D$24:$D$35</c:f>
              <c:numCache>
                <c:formatCode>General</c:formatCode>
                <c:ptCount val="12"/>
                <c:pt idx="0">
                  <c:v>6</c:v>
                </c:pt>
                <c:pt idx="1">
                  <c:v>4</c:v>
                </c:pt>
                <c:pt idx="2">
                  <c:v>4</c:v>
                </c:pt>
                <c:pt idx="3">
                  <c:v>5</c:v>
                </c:pt>
                <c:pt idx="4">
                  <c:v>6</c:v>
                </c:pt>
                <c:pt idx="5">
                  <c:v>6</c:v>
                </c:pt>
                <c:pt idx="6">
                  <c:v>7</c:v>
                </c:pt>
                <c:pt idx="7">
                  <c:v>7</c:v>
                </c:pt>
                <c:pt idx="8">
                  <c:v>7</c:v>
                </c:pt>
                <c:pt idx="9">
                  <c:v>8</c:v>
                </c:pt>
                <c:pt idx="10">
                  <c:v>8</c:v>
                </c:pt>
                <c:pt idx="11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7287296"/>
        <c:axId val="107288832"/>
      </c:barChart>
      <c:catAx>
        <c:axId val="1072872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07288832"/>
        <c:crosses val="autoZero"/>
        <c:auto val="1"/>
        <c:lblAlgn val="ctr"/>
        <c:lblOffset val="100"/>
        <c:noMultiLvlLbl val="0"/>
      </c:catAx>
      <c:valAx>
        <c:axId val="1072888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0728729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1983897995533915"/>
          <c:y val="3.450666568776805E-2"/>
          <c:w val="0.70418870524972044"/>
          <c:h val="0.39257652234030188"/>
        </c:manualLayout>
      </c:layout>
      <c:barChart>
        <c:barDir val="col"/>
        <c:grouping val="clustered"/>
        <c:varyColors val="0"/>
        <c:ser>
          <c:idx val="0"/>
          <c:order val="0"/>
          <c:tx>
            <c:v>на 01.01.2017</c:v>
          </c:tx>
          <c:invertIfNegative val="0"/>
          <c:cat>
            <c:strRef>
              <c:f>Лист1!$B$93:$B$104</c:f>
              <c:strCache>
                <c:ptCount val="12"/>
                <c:pt idx="0">
                  <c:v>Российская Федерация</c:v>
                </c:pt>
                <c:pt idx="1">
                  <c:v>Новгородская область</c:v>
                </c:pt>
                <c:pt idx="2">
                  <c:v>Ненецкий АО</c:v>
                </c:pt>
                <c:pt idx="3">
                  <c:v>Республика Коми</c:v>
                </c:pt>
                <c:pt idx="4">
                  <c:v>Вологодская область</c:v>
                </c:pt>
                <c:pt idx="5">
                  <c:v>Мурманская область</c:v>
                </c:pt>
                <c:pt idx="6">
                  <c:v>Псковская область</c:v>
                </c:pt>
                <c:pt idx="7">
                  <c:v>Калининградская обл.</c:v>
                </c:pt>
                <c:pt idx="8">
                  <c:v>Санкт-Петербург</c:v>
                </c:pt>
                <c:pt idx="9">
                  <c:v>Архангельская область </c:v>
                </c:pt>
                <c:pt idx="10">
                  <c:v>Республика Карелия</c:v>
                </c:pt>
                <c:pt idx="11">
                  <c:v>Ленинградская область</c:v>
                </c:pt>
              </c:strCache>
            </c:strRef>
          </c:cat>
          <c:val>
            <c:numRef>
              <c:f>Лист1!$C$93:$C$104</c:f>
              <c:numCache>
                <c:formatCode>General</c:formatCode>
                <c:ptCount val="12"/>
                <c:pt idx="0">
                  <c:v>6.74</c:v>
                </c:pt>
                <c:pt idx="1">
                  <c:v>5.3</c:v>
                </c:pt>
                <c:pt idx="2">
                  <c:v>9.64</c:v>
                </c:pt>
                <c:pt idx="3">
                  <c:v>10</c:v>
                </c:pt>
                <c:pt idx="4">
                  <c:v>8</c:v>
                </c:pt>
                <c:pt idx="5">
                  <c:v>4.8</c:v>
                </c:pt>
                <c:pt idx="6">
                  <c:v>4.8</c:v>
                </c:pt>
                <c:pt idx="7">
                  <c:v>7.8</c:v>
                </c:pt>
                <c:pt idx="8">
                  <c:v>9.1999999999999993</c:v>
                </c:pt>
                <c:pt idx="9">
                  <c:v>11.33</c:v>
                </c:pt>
                <c:pt idx="10">
                  <c:v>9.1</c:v>
                </c:pt>
                <c:pt idx="11">
                  <c:v>10.9</c:v>
                </c:pt>
              </c:numCache>
            </c:numRef>
          </c:val>
        </c:ser>
        <c:ser>
          <c:idx val="1"/>
          <c:order val="1"/>
          <c:tx>
            <c:v>на 01.07.2017</c:v>
          </c:tx>
          <c:spPr>
            <a:solidFill>
              <a:srgbClr val="009900"/>
            </a:solidFill>
          </c:spPr>
          <c:invertIfNegative val="0"/>
          <c:dPt>
            <c:idx val="10"/>
            <c:invertIfNegative val="0"/>
            <c:bubble3D val="0"/>
            <c:spPr>
              <a:solidFill>
                <a:srgbClr val="009900"/>
              </a:solidFill>
              <a:ln>
                <a:solidFill>
                  <a:srgbClr val="009900"/>
                </a:solidFill>
              </a:ln>
            </c:spPr>
          </c:dPt>
          <c:dPt>
            <c:idx val="11"/>
            <c:invertIfNegative val="0"/>
            <c:bubble3D val="0"/>
            <c:spPr>
              <a:solidFill>
                <a:srgbClr val="009900"/>
              </a:solidFill>
              <a:ln>
                <a:solidFill>
                  <a:srgbClr val="009900"/>
                </a:solidFill>
              </a:ln>
            </c:spPr>
          </c:dPt>
          <c:cat>
            <c:strRef>
              <c:f>Лист1!$B$93:$B$104</c:f>
              <c:strCache>
                <c:ptCount val="12"/>
                <c:pt idx="0">
                  <c:v>Российская Федерация</c:v>
                </c:pt>
                <c:pt idx="1">
                  <c:v>Новгородская область</c:v>
                </c:pt>
                <c:pt idx="2">
                  <c:v>Ненецкий АО</c:v>
                </c:pt>
                <c:pt idx="3">
                  <c:v>Республика Коми</c:v>
                </c:pt>
                <c:pt idx="4">
                  <c:v>Вологодская область</c:v>
                </c:pt>
                <c:pt idx="5">
                  <c:v>Мурманская область</c:v>
                </c:pt>
                <c:pt idx="6">
                  <c:v>Псковская область</c:v>
                </c:pt>
                <c:pt idx="7">
                  <c:v>Калининградская обл.</c:v>
                </c:pt>
                <c:pt idx="8">
                  <c:v>Санкт-Петербург</c:v>
                </c:pt>
                <c:pt idx="9">
                  <c:v>Архангельская область </c:v>
                </c:pt>
                <c:pt idx="10">
                  <c:v>Республика Карелия</c:v>
                </c:pt>
                <c:pt idx="11">
                  <c:v>Ленинградская область</c:v>
                </c:pt>
              </c:strCache>
            </c:strRef>
          </c:cat>
          <c:val>
            <c:numRef>
              <c:f>Лист1!$D$93:$D$104</c:f>
              <c:numCache>
                <c:formatCode>General</c:formatCode>
                <c:ptCount val="12"/>
                <c:pt idx="0">
                  <c:v>5.96</c:v>
                </c:pt>
                <c:pt idx="1">
                  <c:v>2.97</c:v>
                </c:pt>
                <c:pt idx="2">
                  <c:v>4.38</c:v>
                </c:pt>
                <c:pt idx="3">
                  <c:v>4.8600000000000003</c:v>
                </c:pt>
                <c:pt idx="4">
                  <c:v>4.9000000000000004</c:v>
                </c:pt>
                <c:pt idx="5">
                  <c:v>4.95</c:v>
                </c:pt>
                <c:pt idx="6">
                  <c:v>5.23</c:v>
                </c:pt>
                <c:pt idx="7">
                  <c:v>5.55</c:v>
                </c:pt>
                <c:pt idx="8">
                  <c:v>6.94</c:v>
                </c:pt>
                <c:pt idx="9">
                  <c:v>7.39</c:v>
                </c:pt>
                <c:pt idx="10">
                  <c:v>8.06</c:v>
                </c:pt>
                <c:pt idx="11">
                  <c:v>9.09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6984576"/>
        <c:axId val="106986112"/>
      </c:barChart>
      <c:catAx>
        <c:axId val="1069845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106986112"/>
        <c:crosses val="autoZero"/>
        <c:auto val="1"/>
        <c:lblAlgn val="ctr"/>
        <c:lblOffset val="100"/>
        <c:noMultiLvlLbl val="0"/>
      </c:catAx>
      <c:valAx>
        <c:axId val="1069861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0698457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июнь 2017 г.</c:v>
          </c:tx>
          <c:invertIfNegative val="0"/>
          <c:cat>
            <c:strRef>
              <c:f>Лист1!$B$113:$B$124</c:f>
              <c:strCache>
                <c:ptCount val="12"/>
                <c:pt idx="0">
                  <c:v>Российская Федерация</c:v>
                </c:pt>
                <c:pt idx="1">
                  <c:v>Новгородская область</c:v>
                </c:pt>
                <c:pt idx="2">
                  <c:v>Вологодская область</c:v>
                </c:pt>
                <c:pt idx="3">
                  <c:v>Псковская область</c:v>
                </c:pt>
                <c:pt idx="4">
                  <c:v>Архангельская область </c:v>
                </c:pt>
                <c:pt idx="5">
                  <c:v>Ненецкий АО</c:v>
                </c:pt>
                <c:pt idx="6">
                  <c:v>Мурманская область</c:v>
                </c:pt>
                <c:pt idx="7">
                  <c:v>Республика Коми</c:v>
                </c:pt>
                <c:pt idx="8">
                  <c:v>Калининградская обл.</c:v>
                </c:pt>
                <c:pt idx="9">
                  <c:v>Республика Карелия</c:v>
                </c:pt>
                <c:pt idx="10">
                  <c:v>Санкт-Петербург</c:v>
                </c:pt>
                <c:pt idx="11">
                  <c:v>Ленинградская область</c:v>
                </c:pt>
              </c:strCache>
            </c:strRef>
          </c:cat>
          <c:val>
            <c:numRef>
              <c:f>Лист1!$C$113:$C$124</c:f>
              <c:numCache>
                <c:formatCode>General</c:formatCode>
                <c:ptCount val="12"/>
                <c:pt idx="0">
                  <c:v>5.12</c:v>
                </c:pt>
                <c:pt idx="1">
                  <c:v>2.72</c:v>
                </c:pt>
                <c:pt idx="2">
                  <c:v>3.05</c:v>
                </c:pt>
                <c:pt idx="3">
                  <c:v>4.2699999999999996</c:v>
                </c:pt>
                <c:pt idx="4">
                  <c:v>4.4000000000000004</c:v>
                </c:pt>
                <c:pt idx="5">
                  <c:v>4.4000000000000004</c:v>
                </c:pt>
                <c:pt idx="6">
                  <c:v>4.5999999999999996</c:v>
                </c:pt>
                <c:pt idx="7">
                  <c:v>4.62</c:v>
                </c:pt>
                <c:pt idx="8">
                  <c:v>4.97</c:v>
                </c:pt>
                <c:pt idx="9">
                  <c:v>5.24</c:v>
                </c:pt>
                <c:pt idx="10">
                  <c:v>5.39</c:v>
                </c:pt>
                <c:pt idx="11">
                  <c:v>6.44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7059456"/>
        <c:axId val="107065344"/>
      </c:barChart>
      <c:catAx>
        <c:axId val="1070594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07065344"/>
        <c:crosses val="autoZero"/>
        <c:auto val="1"/>
        <c:lblAlgn val="ctr"/>
        <c:lblOffset val="100"/>
        <c:noMultiLvlLbl val="0"/>
      </c:catAx>
      <c:valAx>
        <c:axId val="1070653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0705945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на 01.01.2017</c:v>
          </c:tx>
          <c:invertIfNegative val="0"/>
          <c:cat>
            <c:strRef>
              <c:f>Лист1!$B$132:$B$143</c:f>
              <c:strCache>
                <c:ptCount val="12"/>
                <c:pt idx="0">
                  <c:v>Российская Федерация</c:v>
                </c:pt>
                <c:pt idx="1">
                  <c:v>Новгородская область</c:v>
                </c:pt>
                <c:pt idx="2">
                  <c:v>Республика Коми</c:v>
                </c:pt>
                <c:pt idx="3">
                  <c:v>Мурманская область</c:v>
                </c:pt>
                <c:pt idx="4">
                  <c:v>Калининградская область</c:v>
                </c:pt>
                <c:pt idx="5">
                  <c:v>Псковская область</c:v>
                </c:pt>
                <c:pt idx="6">
                  <c:v>Вологодская область</c:v>
                </c:pt>
                <c:pt idx="7">
                  <c:v>Архангельская область </c:v>
                </c:pt>
                <c:pt idx="8">
                  <c:v>Ненецкий АО</c:v>
                </c:pt>
                <c:pt idx="9">
                  <c:v>Республика Карелия</c:v>
                </c:pt>
                <c:pt idx="10">
                  <c:v>Ленинградская область</c:v>
                </c:pt>
                <c:pt idx="11">
                  <c:v>Санкт-Петербург</c:v>
                </c:pt>
              </c:strCache>
            </c:strRef>
          </c:cat>
          <c:val>
            <c:numRef>
              <c:f>Лист1!$C$132:$C$143</c:f>
              <c:numCache>
                <c:formatCode>General</c:formatCode>
                <c:ptCount val="12"/>
                <c:pt idx="0">
                  <c:v>1.36</c:v>
                </c:pt>
                <c:pt idx="1">
                  <c:v>0.6</c:v>
                </c:pt>
                <c:pt idx="2">
                  <c:v>1.1000000000000001</c:v>
                </c:pt>
                <c:pt idx="3">
                  <c:v>1.4</c:v>
                </c:pt>
                <c:pt idx="4">
                  <c:v>2</c:v>
                </c:pt>
                <c:pt idx="5">
                  <c:v>1</c:v>
                </c:pt>
                <c:pt idx="6">
                  <c:v>1.5</c:v>
                </c:pt>
                <c:pt idx="7">
                  <c:v>1.7</c:v>
                </c:pt>
                <c:pt idx="8">
                  <c:v>2.37</c:v>
                </c:pt>
                <c:pt idx="9">
                  <c:v>2.4</c:v>
                </c:pt>
                <c:pt idx="10">
                  <c:v>2.9</c:v>
                </c:pt>
                <c:pt idx="11">
                  <c:v>3.2</c:v>
                </c:pt>
              </c:numCache>
            </c:numRef>
          </c:val>
        </c:ser>
        <c:ser>
          <c:idx val="1"/>
          <c:order val="1"/>
          <c:tx>
            <c:v>на 01.07.2017</c:v>
          </c:tx>
          <c:spPr>
            <a:solidFill>
              <a:srgbClr val="009900"/>
            </a:solidFill>
          </c:spPr>
          <c:invertIfNegative val="0"/>
          <c:cat>
            <c:strRef>
              <c:f>Лист1!$B$132:$B$143</c:f>
              <c:strCache>
                <c:ptCount val="12"/>
                <c:pt idx="0">
                  <c:v>Российская Федерация</c:v>
                </c:pt>
                <c:pt idx="1">
                  <c:v>Новгородская область</c:v>
                </c:pt>
                <c:pt idx="2">
                  <c:v>Республика Коми</c:v>
                </c:pt>
                <c:pt idx="3">
                  <c:v>Мурманская область</c:v>
                </c:pt>
                <c:pt idx="4">
                  <c:v>Калининградская область</c:v>
                </c:pt>
                <c:pt idx="5">
                  <c:v>Псковская область</c:v>
                </c:pt>
                <c:pt idx="6">
                  <c:v>Вологодская область</c:v>
                </c:pt>
                <c:pt idx="7">
                  <c:v>Архангельская область </c:v>
                </c:pt>
                <c:pt idx="8">
                  <c:v>Ненецкий АО</c:v>
                </c:pt>
                <c:pt idx="9">
                  <c:v>Республика Карелия</c:v>
                </c:pt>
                <c:pt idx="10">
                  <c:v>Ленинградская область</c:v>
                </c:pt>
                <c:pt idx="11">
                  <c:v>Санкт-Петербург</c:v>
                </c:pt>
              </c:strCache>
            </c:strRef>
          </c:cat>
          <c:val>
            <c:numRef>
              <c:f>Лист1!$D$132:$D$143</c:f>
              <c:numCache>
                <c:formatCode>General</c:formatCode>
                <c:ptCount val="12"/>
                <c:pt idx="0">
                  <c:v>1.1100000000000001</c:v>
                </c:pt>
                <c:pt idx="1">
                  <c:v>0.36</c:v>
                </c:pt>
                <c:pt idx="2">
                  <c:v>0.54</c:v>
                </c:pt>
                <c:pt idx="3">
                  <c:v>0.78</c:v>
                </c:pt>
                <c:pt idx="4">
                  <c:v>0.8</c:v>
                </c:pt>
                <c:pt idx="5">
                  <c:v>0.83</c:v>
                </c:pt>
                <c:pt idx="6">
                  <c:v>0.91</c:v>
                </c:pt>
                <c:pt idx="7">
                  <c:v>1.01</c:v>
                </c:pt>
                <c:pt idx="8">
                  <c:v>1.1499999999999999</c:v>
                </c:pt>
                <c:pt idx="9">
                  <c:v>1.87</c:v>
                </c:pt>
                <c:pt idx="10">
                  <c:v>2.39</c:v>
                </c:pt>
                <c:pt idx="11">
                  <c:v>3.11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7450368"/>
        <c:axId val="107451904"/>
      </c:barChart>
      <c:catAx>
        <c:axId val="1074503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07451904"/>
        <c:crosses val="autoZero"/>
        <c:auto val="1"/>
        <c:lblAlgn val="ctr"/>
        <c:lblOffset val="100"/>
        <c:noMultiLvlLbl val="0"/>
      </c:catAx>
      <c:valAx>
        <c:axId val="10745190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07450368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09685750289433"/>
          <c:y val="3.75116652085156E-2"/>
          <c:w val="0.83143472857857581"/>
          <c:h val="0.5513733072758855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'[Диаграмма 2 в Microsoft PowerPoint]элек.гку'!$C$17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ln>
                <a:solidFill>
                  <a:schemeClr val="tx1"/>
                </a:solidFill>
              </a:ln>
            </c:spPr>
          </c:dPt>
          <c:cat>
            <c:strRef>
              <c:f>'[Диаграмма 2 в Microsoft PowerPoint]элек.гку'!$B$18:$B$29</c:f>
              <c:strCache>
                <c:ptCount val="12"/>
                <c:pt idx="1">
                  <c:v>Республика Карелия</c:v>
                </c:pt>
                <c:pt idx="2">
                  <c:v>Мурманская область</c:v>
                </c:pt>
                <c:pt idx="3">
                  <c:v>Новгородская область</c:v>
                </c:pt>
                <c:pt idx="4">
                  <c:v>Архангельская область</c:v>
                </c:pt>
                <c:pt idx="5">
                  <c:v>Калининградская область</c:v>
                </c:pt>
                <c:pt idx="6">
                  <c:v>Республика Коми</c:v>
                </c:pt>
                <c:pt idx="7">
                  <c:v>Вологодская область</c:v>
                </c:pt>
                <c:pt idx="8">
                  <c:v>Ненецкий АО</c:v>
                </c:pt>
                <c:pt idx="9">
                  <c:v>Ленинградская область</c:v>
                </c:pt>
                <c:pt idx="10">
                  <c:v>Псковская область</c:v>
                </c:pt>
                <c:pt idx="11">
                  <c:v>Санкт - Петербург</c:v>
                </c:pt>
              </c:strCache>
            </c:strRef>
          </c:cat>
          <c:val>
            <c:numRef>
              <c:f>'[Диаграмма 2 в Microsoft PowerPoint]элек.гку'!$C$18:$C$29</c:f>
              <c:numCache>
                <c:formatCode>General</c:formatCode>
                <c:ptCount val="12"/>
                <c:pt idx="0" formatCode="0.0">
                  <c:v>25</c:v>
                </c:pt>
                <c:pt idx="1">
                  <c:v>23</c:v>
                </c:pt>
                <c:pt idx="2">
                  <c:v>24</c:v>
                </c:pt>
                <c:pt idx="3">
                  <c:v>21</c:v>
                </c:pt>
                <c:pt idx="4">
                  <c:v>30</c:v>
                </c:pt>
                <c:pt idx="5">
                  <c:v>45</c:v>
                </c:pt>
                <c:pt idx="6">
                  <c:v>26</c:v>
                </c:pt>
                <c:pt idx="7">
                  <c:v>30</c:v>
                </c:pt>
                <c:pt idx="8">
                  <c:v>30</c:v>
                </c:pt>
                <c:pt idx="9">
                  <c:v>47</c:v>
                </c:pt>
                <c:pt idx="10">
                  <c:v>30</c:v>
                </c:pt>
                <c:pt idx="11">
                  <c:v>30</c:v>
                </c:pt>
              </c:numCache>
            </c:numRef>
          </c:val>
        </c:ser>
        <c:ser>
          <c:idx val="1"/>
          <c:order val="1"/>
          <c:tx>
            <c:strRef>
              <c:f>'[Диаграмма 2 в Microsoft PowerPoint]элек.гку'!$D$17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>
                <a:solidFill>
                  <a:schemeClr val="tx1"/>
                </a:solidFill>
              </a:ln>
            </c:spPr>
          </c:dPt>
          <c:cat>
            <c:strRef>
              <c:f>'[Диаграмма 2 в Microsoft PowerPoint]элек.гку'!$B$18:$B$29</c:f>
              <c:strCache>
                <c:ptCount val="12"/>
                <c:pt idx="1">
                  <c:v>Республика Карелия</c:v>
                </c:pt>
                <c:pt idx="2">
                  <c:v>Мурманская область</c:v>
                </c:pt>
                <c:pt idx="3">
                  <c:v>Новгородская область</c:v>
                </c:pt>
                <c:pt idx="4">
                  <c:v>Архангельская область</c:v>
                </c:pt>
                <c:pt idx="5">
                  <c:v>Калининградская область</c:v>
                </c:pt>
                <c:pt idx="6">
                  <c:v>Республика Коми</c:v>
                </c:pt>
                <c:pt idx="7">
                  <c:v>Вологодская область</c:v>
                </c:pt>
                <c:pt idx="8">
                  <c:v>Ненецкий АО</c:v>
                </c:pt>
                <c:pt idx="9">
                  <c:v>Ленинградская область</c:v>
                </c:pt>
                <c:pt idx="10">
                  <c:v>Псковская область</c:v>
                </c:pt>
                <c:pt idx="11">
                  <c:v>Санкт - Петербург</c:v>
                </c:pt>
              </c:strCache>
            </c:strRef>
          </c:cat>
          <c:val>
            <c:numRef>
              <c:f>'[Диаграмма 2 в Microsoft PowerPoint]элек.гку'!$D$18:$D$29</c:f>
              <c:numCache>
                <c:formatCode>General</c:formatCode>
                <c:ptCount val="12"/>
                <c:pt idx="0" formatCode="0.0">
                  <c:v>23</c:v>
                </c:pt>
                <c:pt idx="1">
                  <c:v>23</c:v>
                </c:pt>
                <c:pt idx="2">
                  <c:v>16.8</c:v>
                </c:pt>
                <c:pt idx="3">
                  <c:v>17.5</c:v>
                </c:pt>
                <c:pt idx="4">
                  <c:v>18</c:v>
                </c:pt>
                <c:pt idx="5">
                  <c:v>23</c:v>
                </c:pt>
                <c:pt idx="6">
                  <c:v>26</c:v>
                </c:pt>
                <c:pt idx="7">
                  <c:v>26</c:v>
                </c:pt>
                <c:pt idx="8">
                  <c:v>30</c:v>
                </c:pt>
                <c:pt idx="9">
                  <c:v>30</c:v>
                </c:pt>
                <c:pt idx="10">
                  <c:v>30</c:v>
                </c:pt>
                <c:pt idx="1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3919232"/>
        <c:axId val="83920768"/>
        <c:axId val="0"/>
      </c:bar3DChart>
      <c:catAx>
        <c:axId val="83919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83920768"/>
        <c:crosses val="autoZero"/>
        <c:auto val="1"/>
        <c:lblAlgn val="ctr"/>
        <c:lblOffset val="100"/>
        <c:noMultiLvlLbl val="0"/>
      </c:catAx>
      <c:valAx>
        <c:axId val="83920768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crossAx val="839192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ln>
                <a:solidFill>
                  <a:schemeClr val="tx1"/>
                </a:solidFill>
              </a:ln>
            </c:spPr>
          </c:dPt>
          <c:cat>
            <c:strRef>
              <c:f>Лист1!$A$3:$A$14</c:f>
              <c:strCache>
                <c:ptCount val="12"/>
                <c:pt idx="0">
                  <c:v>по РФ</c:v>
                </c:pt>
                <c:pt idx="1">
                  <c:v>Новгородская область</c:v>
                </c:pt>
                <c:pt idx="2">
                  <c:v>Вологодская область</c:v>
                </c:pt>
                <c:pt idx="3">
                  <c:v>Псковская область</c:v>
                </c:pt>
                <c:pt idx="4">
                  <c:v>Архангельская область</c:v>
                </c:pt>
                <c:pt idx="5">
                  <c:v>Мурманская область</c:v>
                </c:pt>
                <c:pt idx="6">
                  <c:v>Республика Коми</c:v>
                </c:pt>
                <c:pt idx="7">
                  <c:v>Республика Карелия</c:v>
                </c:pt>
                <c:pt idx="8">
                  <c:v>Ненецкий АО</c:v>
                </c:pt>
                <c:pt idx="9">
                  <c:v>Ленинградская область</c:v>
                </c:pt>
                <c:pt idx="10">
                  <c:v>Санкт - Петербург</c:v>
                </c:pt>
                <c:pt idx="11">
                  <c:v>Калининградская область</c:v>
                </c:pt>
              </c:strCache>
            </c:strRef>
          </c:cat>
          <c:val>
            <c:numRef>
              <c:f>Лист1!$B$3:$B$14</c:f>
              <c:numCache>
                <c:formatCode>General</c:formatCode>
                <c:ptCount val="12"/>
                <c:pt idx="0">
                  <c:v>19</c:v>
                </c:pt>
                <c:pt idx="1">
                  <c:v>12</c:v>
                </c:pt>
                <c:pt idx="2">
                  <c:v>18</c:v>
                </c:pt>
                <c:pt idx="3">
                  <c:v>12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18</c:v>
                </c:pt>
                <c:pt idx="9">
                  <c:v>30</c:v>
                </c:pt>
                <c:pt idx="10">
                  <c:v>18</c:v>
                </c:pt>
                <c:pt idx="11">
                  <c:v>35</c:v>
                </c:pt>
              </c:numCache>
            </c:numRef>
          </c:val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>
                <a:solidFill>
                  <a:schemeClr val="tx1"/>
                </a:solidFill>
              </a:ln>
            </c:spPr>
          </c:dPt>
          <c:cat>
            <c:strRef>
              <c:f>Лист1!$A$3:$A$14</c:f>
              <c:strCache>
                <c:ptCount val="12"/>
                <c:pt idx="0">
                  <c:v>по РФ</c:v>
                </c:pt>
                <c:pt idx="1">
                  <c:v>Новгородская область</c:v>
                </c:pt>
                <c:pt idx="2">
                  <c:v>Вологодская область</c:v>
                </c:pt>
                <c:pt idx="3">
                  <c:v>Псковская область</c:v>
                </c:pt>
                <c:pt idx="4">
                  <c:v>Архангельская область</c:v>
                </c:pt>
                <c:pt idx="5">
                  <c:v>Мурманская область</c:v>
                </c:pt>
                <c:pt idx="6">
                  <c:v>Республика Коми</c:v>
                </c:pt>
                <c:pt idx="7">
                  <c:v>Республика Карелия</c:v>
                </c:pt>
                <c:pt idx="8">
                  <c:v>Ненецкий АО</c:v>
                </c:pt>
                <c:pt idx="9">
                  <c:v>Ленинградская область</c:v>
                </c:pt>
                <c:pt idx="10">
                  <c:v>Санкт - Петербург</c:v>
                </c:pt>
                <c:pt idx="11">
                  <c:v>Калининградская область</c:v>
                </c:pt>
              </c:strCache>
            </c:strRef>
          </c:cat>
          <c:val>
            <c:numRef>
              <c:f>Лист1!$C$3:$C$14</c:f>
              <c:numCache>
                <c:formatCode>General</c:formatCode>
                <c:ptCount val="12"/>
                <c:pt idx="0">
                  <c:v>16.399999999999999</c:v>
                </c:pt>
                <c:pt idx="1">
                  <c:v>11</c:v>
                </c:pt>
                <c:pt idx="2">
                  <c:v>12</c:v>
                </c:pt>
                <c:pt idx="3">
                  <c:v>12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18</c:v>
                </c:pt>
                <c:pt idx="9">
                  <c:v>18</c:v>
                </c:pt>
                <c:pt idx="10">
                  <c:v>18</c:v>
                </c:pt>
                <c:pt idx="11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8161664"/>
        <c:axId val="88163456"/>
      </c:barChart>
      <c:catAx>
        <c:axId val="8816166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88163456"/>
        <c:crosses val="autoZero"/>
        <c:auto val="1"/>
        <c:lblAlgn val="ctr"/>
        <c:lblOffset val="100"/>
        <c:noMultiLvlLbl val="0"/>
      </c:catAx>
      <c:valAx>
        <c:axId val="881634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881616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513062522813788E-2"/>
          <c:y val="2.4252434099231515E-2"/>
          <c:w val="0.88940918808989933"/>
          <c:h val="0.56181394763737325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ln>
                <a:solidFill>
                  <a:sysClr val="windowText" lastClr="000000"/>
                </a:solidFill>
              </a:ln>
            </c:spPr>
          </c:dPt>
          <c:cat>
            <c:strRef>
              <c:f>Лист1!$B$6:$B$17</c:f>
              <c:strCache>
                <c:ptCount val="12"/>
                <c:pt idx="0">
                  <c:v>Среднее по РФ </c:v>
                </c:pt>
                <c:pt idx="1">
                  <c:v>Ленинградская область</c:v>
                </c:pt>
                <c:pt idx="2">
                  <c:v>Санкт - Петербург</c:v>
                </c:pt>
                <c:pt idx="3">
                  <c:v>Псковская область</c:v>
                </c:pt>
                <c:pt idx="4">
                  <c:v>Вологодская область</c:v>
                </c:pt>
                <c:pt idx="5">
                  <c:v>Калининградская область</c:v>
                </c:pt>
                <c:pt idx="6">
                  <c:v>Республика Карелия</c:v>
                </c:pt>
                <c:pt idx="7">
                  <c:v>Мурманская область</c:v>
                </c:pt>
                <c:pt idx="8">
                  <c:v>Новгородская область</c:v>
                </c:pt>
                <c:pt idx="9">
                  <c:v>Архангельская область</c:v>
                </c:pt>
                <c:pt idx="10">
                  <c:v>Ненецкий АО</c:v>
                </c:pt>
                <c:pt idx="11">
                  <c:v>Республика Коми</c:v>
                </c:pt>
              </c:strCache>
            </c:strRef>
          </c:cat>
          <c:val>
            <c:numRef>
              <c:f>Лист1!$C$6:$C$17</c:f>
              <c:numCache>
                <c:formatCode>General</c:formatCode>
                <c:ptCount val="12"/>
                <c:pt idx="0">
                  <c:v>20</c:v>
                </c:pt>
                <c:pt idx="1">
                  <c:v>10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60</c:v>
                </c:pt>
                <c:pt idx="6">
                  <c:v>25</c:v>
                </c:pt>
                <c:pt idx="7">
                  <c:v>40</c:v>
                </c:pt>
                <c:pt idx="8">
                  <c:v>40</c:v>
                </c:pt>
                <c:pt idx="9">
                  <c:v>30</c:v>
                </c:pt>
                <c:pt idx="10">
                  <c:v>30</c:v>
                </c:pt>
                <c:pt idx="11">
                  <c:v>38</c:v>
                </c:pt>
              </c:numCache>
            </c:numRef>
          </c:val>
        </c:ser>
        <c:ser>
          <c:idx val="1"/>
          <c:order val="1"/>
          <c:spPr>
            <a:solidFill>
              <a:srgbClr val="92D05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>
                <a:solidFill>
                  <a:sysClr val="windowText" lastClr="000000"/>
                </a:solidFill>
              </a:ln>
            </c:spPr>
          </c:dPt>
          <c:cat>
            <c:strRef>
              <c:f>Лист1!$B$6:$B$17</c:f>
              <c:strCache>
                <c:ptCount val="12"/>
                <c:pt idx="0">
                  <c:v>Среднее по РФ </c:v>
                </c:pt>
                <c:pt idx="1">
                  <c:v>Ленинградская область</c:v>
                </c:pt>
                <c:pt idx="2">
                  <c:v>Санкт - Петербург</c:v>
                </c:pt>
                <c:pt idx="3">
                  <c:v>Псковская область</c:v>
                </c:pt>
                <c:pt idx="4">
                  <c:v>Вологодская область</c:v>
                </c:pt>
                <c:pt idx="5">
                  <c:v>Калининградская область</c:v>
                </c:pt>
                <c:pt idx="6">
                  <c:v>Республика Карелия</c:v>
                </c:pt>
                <c:pt idx="7">
                  <c:v>Мурманская область</c:v>
                </c:pt>
                <c:pt idx="8">
                  <c:v>Новгородская область</c:v>
                </c:pt>
                <c:pt idx="9">
                  <c:v>Архангельская область</c:v>
                </c:pt>
                <c:pt idx="10">
                  <c:v>Ненецкий АО</c:v>
                </c:pt>
                <c:pt idx="11">
                  <c:v>Республика Коми</c:v>
                </c:pt>
              </c:strCache>
            </c:strRef>
          </c:cat>
          <c:val>
            <c:numRef>
              <c:f>Лист1!$D$6:$D$17</c:f>
              <c:numCache>
                <c:formatCode>General</c:formatCode>
                <c:ptCount val="12"/>
                <c:pt idx="0">
                  <c:v>19</c:v>
                </c:pt>
                <c:pt idx="1">
                  <c:v>10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20</c:v>
                </c:pt>
                <c:pt idx="6">
                  <c:v>25</c:v>
                </c:pt>
                <c:pt idx="7">
                  <c:v>25.8</c:v>
                </c:pt>
                <c:pt idx="8">
                  <c:v>28.5</c:v>
                </c:pt>
                <c:pt idx="9">
                  <c:v>30</c:v>
                </c:pt>
                <c:pt idx="10">
                  <c:v>30</c:v>
                </c:pt>
                <c:pt idx="11">
                  <c:v>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8211840"/>
        <c:axId val="88213376"/>
      </c:barChart>
      <c:catAx>
        <c:axId val="882118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88213376"/>
        <c:crosses val="autoZero"/>
        <c:auto val="1"/>
        <c:lblAlgn val="ctr"/>
        <c:lblOffset val="100"/>
        <c:noMultiLvlLbl val="0"/>
      </c:catAx>
      <c:valAx>
        <c:axId val="882133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88211840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на 01.01.2017</c:v>
          </c:tx>
          <c:invertIfNegative val="0"/>
          <c:dPt>
            <c:idx val="0"/>
            <c:invertIfNegative val="0"/>
            <c:bubble3D val="0"/>
            <c:spPr>
              <a:ln>
                <a:solidFill>
                  <a:sysClr val="windowText" lastClr="000000"/>
                </a:solidFill>
              </a:ln>
            </c:spPr>
          </c:dPt>
          <c:cat>
            <c:strRef>
              <c:f>Лист1!$B$23:$B$34</c:f>
              <c:strCache>
                <c:ptCount val="12"/>
                <c:pt idx="0">
                  <c:v>Среднее по РФ</c:v>
                </c:pt>
                <c:pt idx="1">
                  <c:v>Калининградская область</c:v>
                </c:pt>
                <c:pt idx="2">
                  <c:v>Мурманская область</c:v>
                </c:pt>
                <c:pt idx="3">
                  <c:v>Новгородская область</c:v>
                </c:pt>
                <c:pt idx="4">
                  <c:v>Республика Коми</c:v>
                </c:pt>
                <c:pt idx="5">
                  <c:v>Псковская область</c:v>
                </c:pt>
                <c:pt idx="6">
                  <c:v>Ленинградская область</c:v>
                </c:pt>
                <c:pt idx="7">
                  <c:v>Архангельская область </c:v>
                </c:pt>
                <c:pt idx="8">
                  <c:v>Ненецкий АО</c:v>
                </c:pt>
                <c:pt idx="9">
                  <c:v>Республика Карелия</c:v>
                </c:pt>
                <c:pt idx="10">
                  <c:v>Санкт-Петербург</c:v>
                </c:pt>
                <c:pt idx="11">
                  <c:v>Вологодская область</c:v>
                </c:pt>
              </c:strCache>
            </c:strRef>
          </c:cat>
          <c:val>
            <c:numRef>
              <c:f>Лист1!$C$23:$C$34</c:f>
              <c:numCache>
                <c:formatCode>General</c:formatCode>
                <c:ptCount val="12"/>
                <c:pt idx="0">
                  <c:v>13.3</c:v>
                </c:pt>
                <c:pt idx="1">
                  <c:v>9.48</c:v>
                </c:pt>
                <c:pt idx="2">
                  <c:v>11.95</c:v>
                </c:pt>
                <c:pt idx="3">
                  <c:v>9.93</c:v>
                </c:pt>
                <c:pt idx="4">
                  <c:v>13.3</c:v>
                </c:pt>
                <c:pt idx="5">
                  <c:v>9.5</c:v>
                </c:pt>
                <c:pt idx="6">
                  <c:v>15.65</c:v>
                </c:pt>
                <c:pt idx="7">
                  <c:v>10.23</c:v>
                </c:pt>
                <c:pt idx="8">
                  <c:v>10.23</c:v>
                </c:pt>
                <c:pt idx="9">
                  <c:v>16.3</c:v>
                </c:pt>
                <c:pt idx="10">
                  <c:v>13.63</c:v>
                </c:pt>
                <c:pt idx="11">
                  <c:v>11.82</c:v>
                </c:pt>
              </c:numCache>
            </c:numRef>
          </c:val>
        </c:ser>
        <c:ser>
          <c:idx val="1"/>
          <c:order val="1"/>
          <c:tx>
            <c:v>на 01.07.2017</c:v>
          </c:tx>
          <c:spPr>
            <a:solidFill>
              <a:srgbClr val="009900"/>
            </a:solidFill>
            <a:ln>
              <a:solidFill>
                <a:srgbClr val="009900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009900"/>
              </a:solidFill>
              <a:ln>
                <a:solidFill>
                  <a:sysClr val="windowText" lastClr="000000"/>
                </a:solidFill>
              </a:ln>
            </c:spPr>
          </c:dPt>
          <c:cat>
            <c:strRef>
              <c:f>Лист1!$B$23:$B$34</c:f>
              <c:strCache>
                <c:ptCount val="12"/>
                <c:pt idx="0">
                  <c:v>Среднее по РФ</c:v>
                </c:pt>
                <c:pt idx="1">
                  <c:v>Калининградская область</c:v>
                </c:pt>
                <c:pt idx="2">
                  <c:v>Мурманская область</c:v>
                </c:pt>
                <c:pt idx="3">
                  <c:v>Новгородская область</c:v>
                </c:pt>
                <c:pt idx="4">
                  <c:v>Республика Коми</c:v>
                </c:pt>
                <c:pt idx="5">
                  <c:v>Псковская область</c:v>
                </c:pt>
                <c:pt idx="6">
                  <c:v>Ленинградская область</c:v>
                </c:pt>
                <c:pt idx="7">
                  <c:v>Архангельская область </c:v>
                </c:pt>
                <c:pt idx="8">
                  <c:v>Ненецкий АО</c:v>
                </c:pt>
                <c:pt idx="9">
                  <c:v>Республика Карелия</c:v>
                </c:pt>
                <c:pt idx="10">
                  <c:v>Санкт-Петербург</c:v>
                </c:pt>
                <c:pt idx="11">
                  <c:v>Вологодская область</c:v>
                </c:pt>
              </c:strCache>
            </c:strRef>
          </c:cat>
          <c:val>
            <c:numRef>
              <c:f>Лист1!$D$23:$D$34</c:f>
              <c:numCache>
                <c:formatCode>General</c:formatCode>
                <c:ptCount val="12"/>
                <c:pt idx="0">
                  <c:v>14.06</c:v>
                </c:pt>
                <c:pt idx="1">
                  <c:v>9.4</c:v>
                </c:pt>
                <c:pt idx="2">
                  <c:v>10.33</c:v>
                </c:pt>
                <c:pt idx="3">
                  <c:v>12.62</c:v>
                </c:pt>
                <c:pt idx="4">
                  <c:v>12.69</c:v>
                </c:pt>
                <c:pt idx="5">
                  <c:v>12.95</c:v>
                </c:pt>
                <c:pt idx="6">
                  <c:v>13.45</c:v>
                </c:pt>
                <c:pt idx="7">
                  <c:v>14.02</c:v>
                </c:pt>
                <c:pt idx="8">
                  <c:v>14.02</c:v>
                </c:pt>
                <c:pt idx="9">
                  <c:v>15.39</c:v>
                </c:pt>
                <c:pt idx="10">
                  <c:v>16.920000000000002</c:v>
                </c:pt>
                <c:pt idx="11">
                  <c:v>17.89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203392"/>
        <c:axId val="86209280"/>
      </c:barChart>
      <c:catAx>
        <c:axId val="86203392"/>
        <c:scaling>
          <c:orientation val="minMax"/>
        </c:scaling>
        <c:delete val="0"/>
        <c:axPos val="b"/>
        <c:majorTickMark val="out"/>
        <c:minorTickMark val="none"/>
        <c:tickLblPos val="nextTo"/>
        <c:crossAx val="86209280"/>
        <c:crosses val="autoZero"/>
        <c:auto val="1"/>
        <c:lblAlgn val="ctr"/>
        <c:lblOffset val="100"/>
        <c:noMultiLvlLbl val="0"/>
      </c:catAx>
      <c:valAx>
        <c:axId val="862092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620339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6916374863557638E-2"/>
          <c:y val="4.4995013921132199E-2"/>
          <c:w val="0.90165473377555283"/>
          <c:h val="0.44260967379077615"/>
        </c:manualLayout>
      </c:layout>
      <c:barChart>
        <c:barDir val="col"/>
        <c:grouping val="clustered"/>
        <c:varyColors val="0"/>
        <c:ser>
          <c:idx val="0"/>
          <c:order val="0"/>
          <c:tx>
            <c:v>на 01.01.2017</c:v>
          </c:tx>
          <c:invertIfNegative val="0"/>
          <c:dPt>
            <c:idx val="0"/>
            <c:invertIfNegative val="0"/>
            <c:bubble3D val="0"/>
            <c:spPr>
              <a:ln>
                <a:solidFill>
                  <a:sysClr val="windowText" lastClr="000000"/>
                </a:solidFill>
              </a:ln>
            </c:spPr>
          </c:dPt>
          <c:cat>
            <c:strRef>
              <c:f>Лист1!$B$4:$B$15</c:f>
              <c:strCache>
                <c:ptCount val="12"/>
                <c:pt idx="0">
                  <c:v>Среднее по РФ</c:v>
                </c:pt>
                <c:pt idx="1">
                  <c:v>Калининградская область</c:v>
                </c:pt>
                <c:pt idx="2">
                  <c:v>Псковская область</c:v>
                </c:pt>
                <c:pt idx="3">
                  <c:v>Мурманская область</c:v>
                </c:pt>
                <c:pt idx="4">
                  <c:v>Новгородская область</c:v>
                </c:pt>
                <c:pt idx="5">
                  <c:v>Республика Карелия</c:v>
                </c:pt>
                <c:pt idx="6">
                  <c:v>Архангельская область </c:v>
                </c:pt>
                <c:pt idx="7">
                  <c:v>Ненецкий АО</c:v>
                </c:pt>
                <c:pt idx="8">
                  <c:v>Ленинградская область</c:v>
                </c:pt>
                <c:pt idx="9">
                  <c:v>Вологодская область</c:v>
                </c:pt>
                <c:pt idx="10">
                  <c:v>Санкт-Петербург</c:v>
                </c:pt>
                <c:pt idx="11">
                  <c:v>Республика Коми</c:v>
                </c:pt>
              </c:strCache>
            </c:strRef>
          </c:cat>
          <c:val>
            <c:numRef>
              <c:f>Лист1!$C$4:$C$15</c:f>
              <c:numCache>
                <c:formatCode>General</c:formatCode>
                <c:ptCount val="12"/>
                <c:pt idx="0">
                  <c:v>19.899999999999999</c:v>
                </c:pt>
                <c:pt idx="1">
                  <c:v>15.51</c:v>
                </c:pt>
                <c:pt idx="2">
                  <c:v>19.93</c:v>
                </c:pt>
                <c:pt idx="3">
                  <c:v>18.62</c:v>
                </c:pt>
                <c:pt idx="4">
                  <c:v>16.39</c:v>
                </c:pt>
                <c:pt idx="5">
                  <c:v>19.54</c:v>
                </c:pt>
                <c:pt idx="6">
                  <c:v>14.81</c:v>
                </c:pt>
                <c:pt idx="7">
                  <c:v>14.81</c:v>
                </c:pt>
                <c:pt idx="8">
                  <c:v>20.63</c:v>
                </c:pt>
                <c:pt idx="9">
                  <c:v>21.52</c:v>
                </c:pt>
                <c:pt idx="10">
                  <c:v>18.63</c:v>
                </c:pt>
                <c:pt idx="11">
                  <c:v>20.93</c:v>
                </c:pt>
              </c:numCache>
            </c:numRef>
          </c:val>
        </c:ser>
        <c:ser>
          <c:idx val="1"/>
          <c:order val="1"/>
          <c:tx>
            <c:v>на 01.07.2017</c:v>
          </c:tx>
          <c:spPr>
            <a:solidFill>
              <a:srgbClr val="009900"/>
            </a:solidFill>
            <a:ln>
              <a:solidFill>
                <a:srgbClr val="009900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009900"/>
              </a:solidFill>
              <a:ln>
                <a:solidFill>
                  <a:sysClr val="windowText" lastClr="000000"/>
                </a:solidFill>
              </a:ln>
            </c:spPr>
          </c:dPt>
          <c:cat>
            <c:strRef>
              <c:f>Лист1!$B$4:$B$15</c:f>
              <c:strCache>
                <c:ptCount val="12"/>
                <c:pt idx="0">
                  <c:v>Среднее по РФ</c:v>
                </c:pt>
                <c:pt idx="1">
                  <c:v>Калининградская область</c:v>
                </c:pt>
                <c:pt idx="2">
                  <c:v>Псковская область</c:v>
                </c:pt>
                <c:pt idx="3">
                  <c:v>Мурманская область</c:v>
                </c:pt>
                <c:pt idx="4">
                  <c:v>Новгородская область</c:v>
                </c:pt>
                <c:pt idx="5">
                  <c:v>Республика Карелия</c:v>
                </c:pt>
                <c:pt idx="6">
                  <c:v>Архангельская область </c:v>
                </c:pt>
                <c:pt idx="7">
                  <c:v>Ненецкий АО</c:v>
                </c:pt>
                <c:pt idx="8">
                  <c:v>Ленинградская область</c:v>
                </c:pt>
                <c:pt idx="9">
                  <c:v>Вологодская область</c:v>
                </c:pt>
                <c:pt idx="10">
                  <c:v>Санкт-Петербург</c:v>
                </c:pt>
                <c:pt idx="11">
                  <c:v>Республика Коми</c:v>
                </c:pt>
              </c:strCache>
            </c:strRef>
          </c:cat>
          <c:val>
            <c:numRef>
              <c:f>Лист1!$D$4:$D$15</c:f>
              <c:numCache>
                <c:formatCode>General</c:formatCode>
                <c:ptCount val="12"/>
                <c:pt idx="0">
                  <c:v>17.579999999999998</c:v>
                </c:pt>
                <c:pt idx="1">
                  <c:v>13.72</c:v>
                </c:pt>
                <c:pt idx="2">
                  <c:v>14.52</c:v>
                </c:pt>
                <c:pt idx="3">
                  <c:v>14.83</c:v>
                </c:pt>
                <c:pt idx="4">
                  <c:v>15.07</c:v>
                </c:pt>
                <c:pt idx="5">
                  <c:v>17.45</c:v>
                </c:pt>
                <c:pt idx="6">
                  <c:v>17.78</c:v>
                </c:pt>
                <c:pt idx="7">
                  <c:v>17.78</c:v>
                </c:pt>
                <c:pt idx="8">
                  <c:v>18.55</c:v>
                </c:pt>
                <c:pt idx="9">
                  <c:v>24.48</c:v>
                </c:pt>
                <c:pt idx="10">
                  <c:v>26.52</c:v>
                </c:pt>
                <c:pt idx="11">
                  <c:v>28.75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7713280"/>
        <c:axId val="87714816"/>
      </c:barChart>
      <c:catAx>
        <c:axId val="877132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ru-RU"/>
          </a:p>
        </c:txPr>
        <c:crossAx val="87714816"/>
        <c:crosses val="autoZero"/>
        <c:auto val="1"/>
        <c:lblAlgn val="ctr"/>
        <c:lblOffset val="100"/>
        <c:noMultiLvlLbl val="0"/>
      </c:catAx>
      <c:valAx>
        <c:axId val="877148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7713280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007066847644947E-2"/>
          <c:y val="4.0226520597968732E-2"/>
          <c:w val="0.89766016336349097"/>
          <c:h val="0.59309540111833847"/>
        </c:manualLayout>
      </c:layout>
      <c:barChart>
        <c:barDir val="col"/>
        <c:grouping val="clustered"/>
        <c:varyColors val="0"/>
        <c:ser>
          <c:idx val="0"/>
          <c:order val="0"/>
          <c:tx>
            <c:v>на 01.01.2017</c:v>
          </c:tx>
          <c:invertIfNegative val="0"/>
          <c:dPt>
            <c:idx val="0"/>
            <c:invertIfNegative val="0"/>
            <c:bubble3D val="0"/>
            <c:spPr>
              <a:ln w="28575">
                <a:solidFill>
                  <a:sysClr val="windowText" lastClr="000000"/>
                </a:solidFill>
              </a:ln>
            </c:spPr>
          </c:dPt>
          <c:cat>
            <c:strRef>
              <c:f>Лист1!$B$27:$B$38</c:f>
              <c:strCache>
                <c:ptCount val="12"/>
                <c:pt idx="0">
                  <c:v>Российская Федерация</c:v>
                </c:pt>
                <c:pt idx="1">
                  <c:v>Санкт-Петербург</c:v>
                </c:pt>
                <c:pt idx="2">
                  <c:v>Ненецкий АО</c:v>
                </c:pt>
                <c:pt idx="3">
                  <c:v>Калининградская область</c:v>
                </c:pt>
                <c:pt idx="4">
                  <c:v>Мурманская область</c:v>
                </c:pt>
                <c:pt idx="5">
                  <c:v>Республика Карелия</c:v>
                </c:pt>
                <c:pt idx="6">
                  <c:v>Ленинградская область</c:v>
                </c:pt>
                <c:pt idx="7">
                  <c:v>Новгородская область</c:v>
                </c:pt>
                <c:pt idx="8">
                  <c:v>Псковская область</c:v>
                </c:pt>
                <c:pt idx="9">
                  <c:v>Республика Коми</c:v>
                </c:pt>
                <c:pt idx="10">
                  <c:v>Архангельская область </c:v>
                </c:pt>
                <c:pt idx="11">
                  <c:v>Вологодская область</c:v>
                </c:pt>
              </c:strCache>
            </c:strRef>
          </c:cat>
          <c:val>
            <c:numRef>
              <c:f>Лист1!$C$27:$C$38</c:f>
              <c:numCache>
                <c:formatCode>0.00%</c:formatCode>
                <c:ptCount val="12"/>
                <c:pt idx="0">
                  <c:v>0.499</c:v>
                </c:pt>
                <c:pt idx="1">
                  <c:v>0.81699999999999995</c:v>
                </c:pt>
                <c:pt idx="2" formatCode="0%">
                  <c:v>0.75</c:v>
                </c:pt>
                <c:pt idx="3">
                  <c:v>0.72299999999999998</c:v>
                </c:pt>
                <c:pt idx="4">
                  <c:v>0.6</c:v>
                </c:pt>
                <c:pt idx="5">
                  <c:v>0.54</c:v>
                </c:pt>
                <c:pt idx="6">
                  <c:v>0.53500000000000003</c:v>
                </c:pt>
                <c:pt idx="7">
                  <c:v>0.47099999999999997</c:v>
                </c:pt>
                <c:pt idx="8">
                  <c:v>0.45100000000000001</c:v>
                </c:pt>
                <c:pt idx="9">
                  <c:v>0.33700000000000002</c:v>
                </c:pt>
                <c:pt idx="10" formatCode="0%">
                  <c:v>0.33</c:v>
                </c:pt>
                <c:pt idx="11">
                  <c:v>0.30199999999999999</c:v>
                </c:pt>
              </c:numCache>
            </c:numRef>
          </c:val>
        </c:ser>
        <c:ser>
          <c:idx val="1"/>
          <c:order val="1"/>
          <c:tx>
            <c:v>на 01.07.2017</c:v>
          </c:tx>
          <c:spPr>
            <a:solidFill>
              <a:srgbClr val="0099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9900"/>
              </a:solidFill>
              <a:ln w="28575">
                <a:solidFill>
                  <a:sysClr val="windowText" lastClr="000000"/>
                </a:solidFill>
              </a:ln>
            </c:spPr>
          </c:dPt>
          <c:cat>
            <c:strRef>
              <c:f>Лист1!$B$27:$B$38</c:f>
              <c:strCache>
                <c:ptCount val="12"/>
                <c:pt idx="0">
                  <c:v>Российская Федерация</c:v>
                </c:pt>
                <c:pt idx="1">
                  <c:v>Санкт-Петербург</c:v>
                </c:pt>
                <c:pt idx="2">
                  <c:v>Ненецкий АО</c:v>
                </c:pt>
                <c:pt idx="3">
                  <c:v>Калининградская область</c:v>
                </c:pt>
                <c:pt idx="4">
                  <c:v>Мурманская область</c:v>
                </c:pt>
                <c:pt idx="5">
                  <c:v>Республика Карелия</c:v>
                </c:pt>
                <c:pt idx="6">
                  <c:v>Ленинградская область</c:v>
                </c:pt>
                <c:pt idx="7">
                  <c:v>Новгородская область</c:v>
                </c:pt>
                <c:pt idx="8">
                  <c:v>Псковская область</c:v>
                </c:pt>
                <c:pt idx="9">
                  <c:v>Республика Коми</c:v>
                </c:pt>
                <c:pt idx="10">
                  <c:v>Архангельская область </c:v>
                </c:pt>
                <c:pt idx="11">
                  <c:v>Вологодская область</c:v>
                </c:pt>
              </c:strCache>
            </c:strRef>
          </c:cat>
          <c:val>
            <c:numRef>
              <c:f>Лист1!$D$27:$D$38</c:f>
              <c:numCache>
                <c:formatCode>0.00%</c:formatCode>
                <c:ptCount val="12"/>
                <c:pt idx="0">
                  <c:v>0.499</c:v>
                </c:pt>
                <c:pt idx="1">
                  <c:v>0.82099999999999995</c:v>
                </c:pt>
                <c:pt idx="2">
                  <c:v>0.76200000000000001</c:v>
                </c:pt>
                <c:pt idx="3">
                  <c:v>0.73199999999999998</c:v>
                </c:pt>
                <c:pt idx="4">
                  <c:v>0.61199999999999999</c:v>
                </c:pt>
                <c:pt idx="5">
                  <c:v>0.54700000000000004</c:v>
                </c:pt>
                <c:pt idx="6">
                  <c:v>0.54400000000000004</c:v>
                </c:pt>
                <c:pt idx="7">
                  <c:v>0.47299999999999998</c:v>
                </c:pt>
                <c:pt idx="8">
                  <c:v>0.45700000000000002</c:v>
                </c:pt>
                <c:pt idx="9">
                  <c:v>0.34699999999999998</c:v>
                </c:pt>
                <c:pt idx="10">
                  <c:v>0.34399999999999997</c:v>
                </c:pt>
                <c:pt idx="11">
                  <c:v>0.31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0861056"/>
        <c:axId val="100862592"/>
      </c:barChart>
      <c:catAx>
        <c:axId val="1008610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00862592"/>
        <c:crosses val="autoZero"/>
        <c:auto val="1"/>
        <c:lblAlgn val="ctr"/>
        <c:lblOffset val="100"/>
        <c:noMultiLvlLbl val="0"/>
      </c:catAx>
      <c:valAx>
        <c:axId val="100862592"/>
        <c:scaling>
          <c:orientation val="minMax"/>
        </c:scaling>
        <c:delete val="0"/>
        <c:axPos val="l"/>
        <c:numFmt formatCode="0.00%" sourceLinked="1"/>
        <c:majorTickMark val="out"/>
        <c:minorTickMark val="none"/>
        <c:tickLblPos val="nextTo"/>
        <c:crossAx val="10086105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0746139569783232"/>
          <c:y val="3.9793977365732508E-2"/>
          <c:w val="0.87145605699923967"/>
          <c:h val="0.50670928230745349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ln>
                <a:solidFill>
                  <a:sysClr val="windowText" lastClr="000000"/>
                </a:solidFill>
              </a:ln>
            </c:spPr>
          </c:dPt>
          <c:cat>
            <c:strRef>
              <c:f>'[Диаграмма в Microsoft PowerPoint]Лист1'!$B$47:$B$58</c:f>
              <c:strCache>
                <c:ptCount val="12"/>
                <c:pt idx="0">
                  <c:v>Среднее по РФ</c:v>
                </c:pt>
                <c:pt idx="1">
                  <c:v>Ненецкий АО</c:v>
                </c:pt>
                <c:pt idx="2">
                  <c:v>Республика Коми</c:v>
                </c:pt>
                <c:pt idx="3">
                  <c:v>Калининградская область</c:v>
                </c:pt>
                <c:pt idx="4">
                  <c:v>Мурманская область</c:v>
                </c:pt>
                <c:pt idx="5">
                  <c:v>Ленинградская область</c:v>
                </c:pt>
                <c:pt idx="6">
                  <c:v>Санкт-Петербург</c:v>
                </c:pt>
                <c:pt idx="7">
                  <c:v>Архангельская область </c:v>
                </c:pt>
                <c:pt idx="8">
                  <c:v>Новгородская область</c:v>
                </c:pt>
                <c:pt idx="9">
                  <c:v>Республика Карелия</c:v>
                </c:pt>
                <c:pt idx="10">
                  <c:v>Вологодская область</c:v>
                </c:pt>
                <c:pt idx="11">
                  <c:v>Псковская область</c:v>
                </c:pt>
              </c:strCache>
            </c:strRef>
          </c:cat>
          <c:val>
            <c:numRef>
              <c:f>'[Диаграмма в Microsoft PowerPoint]Лист1'!$C$47:$C$58</c:f>
              <c:numCache>
                <c:formatCode>General</c:formatCode>
                <c:ptCount val="12"/>
                <c:pt idx="0">
                  <c:v>48</c:v>
                </c:pt>
                <c:pt idx="1">
                  <c:v>89.3</c:v>
                </c:pt>
                <c:pt idx="2">
                  <c:v>51.2</c:v>
                </c:pt>
                <c:pt idx="3">
                  <c:v>67.599999999999994</c:v>
                </c:pt>
                <c:pt idx="4">
                  <c:v>68.599999999999994</c:v>
                </c:pt>
                <c:pt idx="5">
                  <c:v>42.3</c:v>
                </c:pt>
                <c:pt idx="6">
                  <c:v>86.6</c:v>
                </c:pt>
                <c:pt idx="7">
                  <c:v>57.5</c:v>
                </c:pt>
                <c:pt idx="8">
                  <c:v>45.3</c:v>
                </c:pt>
                <c:pt idx="9">
                  <c:v>60.5</c:v>
                </c:pt>
                <c:pt idx="10">
                  <c:v>46</c:v>
                </c:pt>
                <c:pt idx="11">
                  <c:v>11.3</c:v>
                </c:pt>
              </c:numCache>
            </c:numRef>
          </c:val>
        </c:ser>
        <c:ser>
          <c:idx val="1"/>
          <c:order val="1"/>
          <c:spPr>
            <a:solidFill>
              <a:srgbClr val="0099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9900"/>
              </a:solidFill>
              <a:ln>
                <a:solidFill>
                  <a:sysClr val="windowText" lastClr="000000"/>
                </a:solidFill>
              </a:ln>
            </c:spPr>
          </c:dPt>
          <c:cat>
            <c:strRef>
              <c:f>'[Диаграмма в Microsoft PowerPoint]Лист1'!$B$47:$B$58</c:f>
              <c:strCache>
                <c:ptCount val="12"/>
                <c:pt idx="0">
                  <c:v>Среднее по РФ</c:v>
                </c:pt>
                <c:pt idx="1">
                  <c:v>Ненецкий АО</c:v>
                </c:pt>
                <c:pt idx="2">
                  <c:v>Республика Коми</c:v>
                </c:pt>
                <c:pt idx="3">
                  <c:v>Калининградская область</c:v>
                </c:pt>
                <c:pt idx="4">
                  <c:v>Мурманская область</c:v>
                </c:pt>
                <c:pt idx="5">
                  <c:v>Ленинградская область</c:v>
                </c:pt>
                <c:pt idx="6">
                  <c:v>Санкт-Петербург</c:v>
                </c:pt>
                <c:pt idx="7">
                  <c:v>Архангельская область </c:v>
                </c:pt>
                <c:pt idx="8">
                  <c:v>Новгородская область</c:v>
                </c:pt>
                <c:pt idx="9">
                  <c:v>Республика Карелия</c:v>
                </c:pt>
                <c:pt idx="10">
                  <c:v>Вологодская область</c:v>
                </c:pt>
                <c:pt idx="11">
                  <c:v>Псковская область</c:v>
                </c:pt>
              </c:strCache>
            </c:strRef>
          </c:cat>
          <c:val>
            <c:numRef>
              <c:f>'[Диаграмма в Microsoft PowerPoint]Лист1'!$D$47:$D$58</c:f>
              <c:numCache>
                <c:formatCode>General</c:formatCode>
                <c:ptCount val="12"/>
                <c:pt idx="0">
                  <c:v>12</c:v>
                </c:pt>
                <c:pt idx="1">
                  <c:v>48.2</c:v>
                </c:pt>
                <c:pt idx="2">
                  <c:v>40</c:v>
                </c:pt>
                <c:pt idx="3">
                  <c:v>39.9</c:v>
                </c:pt>
                <c:pt idx="4">
                  <c:v>28.1</c:v>
                </c:pt>
                <c:pt idx="5">
                  <c:v>27.6</c:v>
                </c:pt>
                <c:pt idx="6">
                  <c:v>20.7</c:v>
                </c:pt>
                <c:pt idx="7">
                  <c:v>18.600000000000001</c:v>
                </c:pt>
                <c:pt idx="8">
                  <c:v>15.5</c:v>
                </c:pt>
                <c:pt idx="9">
                  <c:v>11.5</c:v>
                </c:pt>
                <c:pt idx="10">
                  <c:v>7.1</c:v>
                </c:pt>
                <c:pt idx="11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5928192"/>
        <c:axId val="105929728"/>
      </c:barChart>
      <c:catAx>
        <c:axId val="1059281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300"/>
            </a:pPr>
            <a:endParaRPr lang="ru-RU"/>
          </a:p>
        </c:txPr>
        <c:crossAx val="105929728"/>
        <c:crosses val="autoZero"/>
        <c:auto val="1"/>
        <c:lblAlgn val="ctr"/>
        <c:lblOffset val="100"/>
        <c:noMultiLvlLbl val="0"/>
      </c:catAx>
      <c:valAx>
        <c:axId val="1059297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0592819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на 01.07.2017</c:v>
          </c:tx>
          <c:invertIfNegative val="0"/>
          <c:dPt>
            <c:idx val="0"/>
            <c:invertIfNegative val="0"/>
            <c:bubble3D val="0"/>
            <c:spPr>
              <a:ln w="28575">
                <a:solidFill>
                  <a:sysClr val="windowText" lastClr="000000"/>
                </a:solidFill>
              </a:ln>
            </c:spPr>
          </c:dPt>
          <c:cat>
            <c:strRef>
              <c:f>Лист1!$B$44:$B$55</c:f>
              <c:strCache>
                <c:ptCount val="12"/>
                <c:pt idx="0">
                  <c:v>Российская Федерация</c:v>
                </c:pt>
                <c:pt idx="1">
                  <c:v>Ненецкий АО</c:v>
                </c:pt>
                <c:pt idx="2">
                  <c:v>Новгородская область</c:v>
                </c:pt>
                <c:pt idx="3">
                  <c:v>Архангельская область </c:v>
                </c:pt>
                <c:pt idx="4">
                  <c:v>Мурманская область</c:v>
                </c:pt>
                <c:pt idx="5">
                  <c:v>Республика Коми</c:v>
                </c:pt>
                <c:pt idx="6">
                  <c:v>Санкт-Петербург</c:v>
                </c:pt>
                <c:pt idx="7">
                  <c:v>Вологодская область</c:v>
                </c:pt>
                <c:pt idx="8">
                  <c:v>Республика Карелия</c:v>
                </c:pt>
                <c:pt idx="9">
                  <c:v>Псковская область</c:v>
                </c:pt>
                <c:pt idx="10">
                  <c:v>Калининградская обл.</c:v>
                </c:pt>
                <c:pt idx="11">
                  <c:v>Ленинградская область</c:v>
                </c:pt>
              </c:strCache>
            </c:strRef>
          </c:cat>
          <c:val>
            <c:numRef>
              <c:f>Лист1!$C$44:$C$55</c:f>
              <c:numCache>
                <c:formatCode>0.00%</c:formatCode>
                <c:ptCount val="12"/>
                <c:pt idx="0">
                  <c:v>0.44800000000000001</c:v>
                </c:pt>
                <c:pt idx="1">
                  <c:v>0.93300000000000005</c:v>
                </c:pt>
                <c:pt idx="2">
                  <c:v>0.92900000000000005</c:v>
                </c:pt>
                <c:pt idx="3">
                  <c:v>0.72499999999999998</c:v>
                </c:pt>
                <c:pt idx="4">
                  <c:v>0.63100000000000001</c:v>
                </c:pt>
                <c:pt idx="5">
                  <c:v>0.38100000000000001</c:v>
                </c:pt>
                <c:pt idx="6">
                  <c:v>0.27500000000000002</c:v>
                </c:pt>
                <c:pt idx="7">
                  <c:v>0.21299999999999999</c:v>
                </c:pt>
                <c:pt idx="8">
                  <c:v>8.6999999999999994E-2</c:v>
                </c:pt>
                <c:pt idx="9">
                  <c:v>7.1999999999999995E-2</c:v>
                </c:pt>
                <c:pt idx="10">
                  <c:v>5.0999999999999997E-2</c:v>
                </c:pt>
                <c:pt idx="1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5766272"/>
        <c:axId val="105784448"/>
      </c:barChart>
      <c:catAx>
        <c:axId val="105766272"/>
        <c:scaling>
          <c:orientation val="minMax"/>
        </c:scaling>
        <c:delete val="0"/>
        <c:axPos val="b"/>
        <c:majorTickMark val="out"/>
        <c:minorTickMark val="none"/>
        <c:tickLblPos val="nextTo"/>
        <c:crossAx val="105784448"/>
        <c:crosses val="autoZero"/>
        <c:auto val="1"/>
        <c:lblAlgn val="ctr"/>
        <c:lblOffset val="100"/>
        <c:noMultiLvlLbl val="0"/>
      </c:catAx>
      <c:valAx>
        <c:axId val="105784448"/>
        <c:scaling>
          <c:orientation val="minMax"/>
        </c:scaling>
        <c:delete val="0"/>
        <c:axPos val="l"/>
        <c:numFmt formatCode="0.00%" sourceLinked="1"/>
        <c:majorTickMark val="out"/>
        <c:minorTickMark val="none"/>
        <c:tickLblPos val="nextTo"/>
        <c:crossAx val="10576627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0.2138</cdr:x>
      <cdr:y>0</cdr:y>
    </cdr:from>
    <cdr:to>
      <cdr:x>0.29472</cdr:x>
      <cdr:y>0.10003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847427" y="-1385890"/>
          <a:ext cx="699230" cy="3385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rgbClr val="009900"/>
              </a:solidFill>
              <a:ea typeface="Segoe UI" pitchFamily="34" charset="0"/>
              <a:cs typeface="Segoe UI" pitchFamily="34" charset="0"/>
            </a:rPr>
            <a:t>57,5%</a:t>
          </a:r>
          <a:endParaRPr lang="ru-RU" dirty="0">
            <a:solidFill>
              <a:srgbClr val="00990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0.02704</cdr:x>
      <cdr:y>0.09116</cdr:y>
    </cdr:from>
    <cdr:to>
      <cdr:x>0.09204</cdr:x>
      <cdr:y>0.15895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79512" y="372498"/>
          <a:ext cx="431528" cy="2769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i="1" dirty="0" smtClean="0">
              <a:solidFill>
                <a:prstClr val="black"/>
              </a:solidFill>
              <a:ea typeface="Calibri"/>
            </a:rPr>
            <a:t>дни</a:t>
          </a:r>
          <a:endParaRPr lang="ru-RU" sz="1200" b="1" dirty="0">
            <a:solidFill>
              <a:prstClr val="black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0.00971</cdr:x>
      <cdr:y>0.26639</cdr:y>
    </cdr:from>
    <cdr:to>
      <cdr:x>0.04974</cdr:x>
      <cdr:y>0.35954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72008" y="792088"/>
          <a:ext cx="296876" cy="2769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i="1" dirty="0">
              <a:solidFill>
                <a:prstClr val="black"/>
              </a:solidFill>
            </a:rPr>
            <a:t>%</a:t>
          </a:r>
          <a:endParaRPr lang="ru-RU" sz="1200" b="1" dirty="0">
            <a:solidFill>
              <a:prstClr val="black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3"/>
            <a:ext cx="2945660" cy="496333"/>
          </a:xfrm>
          <a:prstGeom prst="rect">
            <a:avLst/>
          </a:prstGeom>
        </p:spPr>
        <p:txBody>
          <a:bodyPr vert="horz" lIns="91404" tIns="45702" rIns="91404" bIns="4570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53" y="3"/>
            <a:ext cx="2945660" cy="496333"/>
          </a:xfrm>
          <a:prstGeom prst="rect">
            <a:avLst/>
          </a:prstGeom>
        </p:spPr>
        <p:txBody>
          <a:bodyPr vert="horz" lIns="91404" tIns="45702" rIns="91404" bIns="45702" rtlCol="0"/>
          <a:lstStyle>
            <a:lvl1pPr algn="r">
              <a:defRPr sz="1200"/>
            </a:lvl1pPr>
          </a:lstStyle>
          <a:p>
            <a:fld id="{A275FA37-D2B5-48D5-BB3F-0062FF059475}" type="datetimeFigureOut">
              <a:rPr lang="ru-RU" smtClean="0"/>
              <a:t>19.07.2017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4" tIns="45702" rIns="91404" bIns="4570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60"/>
            <a:ext cx="5438140" cy="4466988"/>
          </a:xfrm>
          <a:prstGeom prst="rect">
            <a:avLst/>
          </a:prstGeom>
        </p:spPr>
        <p:txBody>
          <a:bodyPr vert="horz" lIns="91404" tIns="45702" rIns="91404" bIns="4570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9428586"/>
            <a:ext cx="2945660" cy="496333"/>
          </a:xfrm>
          <a:prstGeom prst="rect">
            <a:avLst/>
          </a:prstGeom>
        </p:spPr>
        <p:txBody>
          <a:bodyPr vert="horz" lIns="91404" tIns="45702" rIns="91404" bIns="4570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53" y="9428586"/>
            <a:ext cx="2945660" cy="496333"/>
          </a:xfrm>
          <a:prstGeom prst="rect">
            <a:avLst/>
          </a:prstGeom>
        </p:spPr>
        <p:txBody>
          <a:bodyPr vert="horz" lIns="91404" tIns="45702" rIns="91404" bIns="45702" rtlCol="0" anchor="b"/>
          <a:lstStyle>
            <a:lvl1pPr algn="r">
              <a:defRPr sz="1200"/>
            </a:lvl1pPr>
          </a:lstStyle>
          <a:p>
            <a:fld id="{E9A6290A-A65A-47DA-9E7B-759BCE05C7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7939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6290A-A65A-47DA-9E7B-759BCE05C76F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807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6290A-A65A-47DA-9E7B-759BCE05C76F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807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oleObject" Target="../embeddings/oleObject3.bin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B3096-1E96-491B-AB90-95C34A77679D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803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0781C-8FFB-4450-9C1F-18998505A561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83714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01035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27310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48064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18335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299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AA502-59C6-4256-A6CE-1BA63D0FBAFE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8176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EC5EEF-5105-4927-A47C-550E2E801B4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79173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87C29A-57DB-4356-8D38-9E2F9D82EDC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42522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8E8E44-E5FC-4DE6-BF25-D5AF7A775DF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13481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4213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5213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F003C-C81E-497D-9330-177EA3F6D47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84398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E4AC9-2619-4E6B-9722-566B07CFB84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27690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F183B6-DDDB-4280-AAD8-BC01FC5BF6B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53732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F3F5AE-D843-4886-B49F-0BBEBCDB6B0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96826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19F1D-59C5-4009-AE4F-39DB70A2BD4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59509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66D6F-D681-4F4E-ABD5-34D534585547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2571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9F673B-B2DC-4DB7-B4B4-A883CFA283F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4769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D748F3-72AD-469D-84C3-60A082419F8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90635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1650" y="765175"/>
            <a:ext cx="2062163" cy="53609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63575" y="765175"/>
            <a:ext cx="6035675" cy="53609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CCF459-C8D8-4849-B83A-82E9164D364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092580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575" y="765175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4213" y="1600204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5213" y="1600204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D5CB24-2922-4725-8EA7-DFDC9A5EC81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441430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6624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0170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8293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1131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8669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62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361E0-097F-4543-9DE1-0A2D7E96EFF4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6178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8417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2539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0309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243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5573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28" name="Rectangle 15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4" name="think-cell Slide" r:id="rId4" imgW="0" imgH="0" progId="TCLayout.ActiveDocument.1">
                  <p:embed/>
                </p:oleObj>
              </mc:Choice>
              <mc:Fallback>
                <p:oleObj name="think-cell Slide" r:id="rId4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50" descr="BCG_Logotype_Regular_rev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554" y="5840413"/>
            <a:ext cx="3856892" cy="252412"/>
          </a:xfrm>
          <a:prstGeom prst="rect">
            <a:avLst/>
          </a:prstGeom>
          <a:noFill/>
        </p:spPr>
      </p:pic>
      <p:grpSp>
        <p:nvGrpSpPr>
          <p:cNvPr id="10" name="Group 9"/>
          <p:cNvGrpSpPr/>
          <p:nvPr userDrawn="1"/>
        </p:nvGrpSpPr>
        <p:grpSpPr>
          <a:xfrm>
            <a:off x="225083" y="476250"/>
            <a:ext cx="8876714" cy="1073150"/>
            <a:chOff x="243840" y="476250"/>
            <a:chExt cx="9616440" cy="1073150"/>
          </a:xfrm>
        </p:grpSpPr>
        <p:sp>
          <p:nvSpPr>
            <p:cNvPr id="8" name="Rectangle 7"/>
            <p:cNvSpPr/>
            <p:nvPr userDrawn="1"/>
          </p:nvSpPr>
          <p:spPr bwMode="auto">
            <a:xfrm>
              <a:off x="243840" y="731520"/>
              <a:ext cx="9616440" cy="457200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45720" tIns="45720" rIns="4572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defTabSz="889000" fontAlgn="base"/>
              <a:endParaRPr lang="ru-RU" sz="1200" dirty="0" smtClean="0">
                <a:solidFill>
                  <a:srgbClr val="000000"/>
                </a:solidFill>
              </a:endParaRPr>
            </a:p>
          </p:txBody>
        </p:sp>
        <p:pic>
          <p:nvPicPr>
            <p:cNvPr id="6" name="Picture 7"/>
            <p:cNvPicPr>
              <a:picLocks noChangeAspect="1" noChangeArrowheads="1"/>
            </p:cNvPicPr>
            <p:nvPr userDrawn="1"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8313" y="476250"/>
              <a:ext cx="2733675" cy="1073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Rectangle 6"/>
          <p:cNvSpPr/>
          <p:nvPr userDrawn="1"/>
        </p:nvSpPr>
        <p:spPr bwMode="auto">
          <a:xfrm>
            <a:off x="432289" y="6637020"/>
            <a:ext cx="615754" cy="20574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89000" fontAlgn="base"/>
            <a:endParaRPr lang="ru-RU" sz="14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3709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34979" y="1509714"/>
            <a:ext cx="8274051" cy="4613275"/>
          </a:xfrm>
        </p:spPr>
        <p:txBody>
          <a:bodyPr/>
          <a:lstStyle>
            <a:lvl3pPr>
              <a:buFont typeface="Trebuchet MS" pitchFamily="34" charset="0"/>
              <a:buChar char="—"/>
              <a:defRPr/>
            </a:lvl3pPr>
            <a:lvl4pPr>
              <a:buFont typeface="Trebuchet MS" pitchFamily="34" charset="0"/>
              <a:buChar char="—"/>
              <a:defRPr/>
            </a:lvl4pPr>
            <a:lvl5pPr>
              <a:buFont typeface="Trebuchet MS" pitchFamily="34" charset="0"/>
              <a:buChar char="—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51173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114290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38363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663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92B18-CC8C-4CEE-94C9-5DB084B9D1CE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396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63076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0870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1434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54178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19019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05873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7561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85776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8898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212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6EA14-CA1E-486C-9630-E598973FED66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31166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49263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49903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48745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28553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02625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57166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64643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29998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79120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709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3E981-DB63-446F-9697-60941AB2CF8E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020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87957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54213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70298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66404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5464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24016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17042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08913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44737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771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0C5D8-5BAE-42F4-AB09-53D3133F5D14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84581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64940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01016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35243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86134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20666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87456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79376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71909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22353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125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04920-CEFF-4CF9-A44C-277407BDBDA5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15219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54519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37172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9049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09326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64216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85214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10243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62873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63626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158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A442D-796B-4A38-BB62-E12B5AB9DEE3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23504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78385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19250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73954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27798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9979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9484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561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97269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26643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999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vmlDrawing" Target="../drawings/vmlDrawing1.v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slideLayout" Target="../slideLayouts/slideLayout37.xml"/><Relationship Id="rId7" Type="http://schemas.openxmlformats.org/officeDocument/2006/relationships/tags" Target="../tags/tag1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vmlDrawing" Target="../drawings/vmlDrawing2.v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38.xml"/><Relationship Id="rId9" Type="http://schemas.openxmlformats.org/officeDocument/2006/relationships/image" Target="../media/image4.emf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343A1-635F-472E-ACCA-5F275494D076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77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168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3C80E3-223D-4FB5-96F2-3B9849A279B8}" type="slidenum">
              <a:rPr lang="ru-RU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 userDrawn="1"/>
        </p:nvSpPr>
        <p:spPr bwMode="auto">
          <a:xfrm>
            <a:off x="0" y="0"/>
            <a:ext cx="9144000" cy="692150"/>
          </a:xfrm>
          <a:prstGeom prst="rect">
            <a:avLst/>
          </a:prstGeom>
          <a:solidFill>
            <a:srgbClr val="0C434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graphicFrame>
        <p:nvGraphicFramePr>
          <p:cNvPr id="1026" name="Object 6"/>
          <p:cNvGraphicFramePr>
            <a:graphicFrameLocks noChangeAspect="1"/>
          </p:cNvGraphicFramePr>
          <p:nvPr userDrawn="1"/>
        </p:nvGraphicFramePr>
        <p:xfrm>
          <a:off x="4683128" y="115888"/>
          <a:ext cx="4425950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7" name="Image" r:id="rId16" imgW="6514286" imgH="774330" progId="Photoshop.Image.9">
                  <p:embed/>
                </p:oleObj>
              </mc:Choice>
              <mc:Fallback>
                <p:oleObj name="Image" r:id="rId16" imgW="6514286" imgH="774330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28" y="115888"/>
                        <a:ext cx="4425950" cy="525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2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63575" y="76517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3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600204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53873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ews GothicC BT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ews GothicC BT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ews GothicC BT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ews GothicC BT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ews GothicC BT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ews GothicC BT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ews GothicC BT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News GothicC BT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  <a:cs typeface="Arial" pitchFamily="34" charset="0"/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  <a:cs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 dirty="0">
              <a:solidFill>
                <a:prstClr val="black">
                  <a:tint val="75000"/>
                </a:prstClr>
              </a:solidFill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  <a:cs typeface="Arial" pitchFamily="34" charset="0"/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456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/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0" y="0"/>
          <a:ext cx="146538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" name="think-cell Slide" r:id="rId8" imgW="360" imgH="360" progId="TCLayout.ActiveDocument.1">
                  <p:embed/>
                </p:oleObj>
              </mc:Choice>
              <mc:Fallback>
                <p:oleObj name="think-cell Slide" r:id="rId8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46538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4975" y="163513"/>
            <a:ext cx="8274050" cy="831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4439" rIns="0" bIns="44439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Slide title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4975" y="1509714"/>
            <a:ext cx="8274050" cy="4613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Body text</a:t>
            </a:r>
          </a:p>
          <a:p>
            <a:pPr lvl="1"/>
            <a:r>
              <a:rPr lang="en-GB" dirty="0" smtClean="0"/>
              <a:t>First level</a:t>
            </a:r>
          </a:p>
          <a:p>
            <a:pPr lvl="2"/>
            <a:r>
              <a:rPr lang="en-GB" dirty="0" smtClean="0"/>
              <a:t>Second level</a:t>
            </a:r>
          </a:p>
          <a:p>
            <a:pPr lvl="3"/>
            <a:r>
              <a:rPr lang="en-GB" dirty="0" smtClean="0"/>
              <a:t>Third level</a:t>
            </a:r>
          </a:p>
          <a:p>
            <a:pPr lvl="4"/>
            <a:r>
              <a:rPr lang="en-GB" dirty="0" smtClean="0"/>
              <a:t>Quotation level</a:t>
            </a: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8568876" y="6610226"/>
            <a:ext cx="176212" cy="131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r" defTabSz="889000">
              <a:spcBef>
                <a:spcPct val="0"/>
              </a:spcBef>
            </a:pPr>
            <a:fld id="{0AAE6F06-DF1F-4AFE-8A52-B806E3E9D437}" type="slidenum">
              <a:rPr lang="en-GB" sz="900">
                <a:solidFill>
                  <a:srgbClr val="000000"/>
                </a:solidFill>
              </a:rPr>
              <a:pPr algn="r" defTabSz="889000">
                <a:spcBef>
                  <a:spcPct val="0"/>
                </a:spcBef>
              </a:pPr>
              <a:t>‹#›</a:t>
            </a:fld>
            <a:endParaRPr lang="en-GB" sz="900" dirty="0">
              <a:solidFill>
                <a:srgbClr val="000000"/>
              </a:solidFill>
            </a:endParaRPr>
          </a:p>
        </p:txBody>
      </p:sp>
      <p:sp>
        <p:nvSpPr>
          <p:cNvPr id="8" name="Rectangle 122"/>
          <p:cNvSpPr>
            <a:spLocks noChangeArrowheads="1"/>
          </p:cNvSpPr>
          <p:nvPr/>
        </p:nvSpPr>
        <p:spPr bwMode="auto">
          <a:xfrm>
            <a:off x="434975" y="989013"/>
            <a:ext cx="8274050" cy="55562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bg1"/>
              </a:gs>
            </a:gsLst>
            <a:lin ang="0" scaled="1"/>
          </a:gradFill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tIns="91440" bIns="91440" anchor="ctr"/>
          <a:lstStyle/>
          <a:p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54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</p:sldLayoutIdLst>
  <p:txStyles>
    <p:titleStyle>
      <a:lvl1pPr algn="l" defTabSz="889000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345782"/>
          </a:solidFill>
          <a:latin typeface="+mj-lt"/>
          <a:ea typeface="Tahoma" pitchFamily="34" charset="0"/>
          <a:cs typeface="Tahoma" pitchFamily="34" charset="0"/>
        </a:defRPr>
      </a:lvl1pPr>
      <a:lvl2pPr algn="l" defTabSz="889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  <a:cs typeface="Arial" charset="0"/>
        </a:defRPr>
      </a:lvl2pPr>
      <a:lvl3pPr algn="l" defTabSz="889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  <a:cs typeface="Arial" charset="0"/>
        </a:defRPr>
      </a:lvl3pPr>
      <a:lvl4pPr algn="l" defTabSz="889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  <a:cs typeface="Arial" charset="0"/>
        </a:defRPr>
      </a:lvl4pPr>
      <a:lvl5pPr algn="l" defTabSz="889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  <a:cs typeface="Arial" charset="0"/>
        </a:defRPr>
      </a:lvl5pPr>
      <a:lvl6pPr marL="457200" algn="l" defTabSz="889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  <a:cs typeface="Arial" charset="0"/>
        </a:defRPr>
      </a:lvl6pPr>
      <a:lvl7pPr marL="914400" algn="l" defTabSz="889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  <a:cs typeface="Arial" charset="0"/>
        </a:defRPr>
      </a:lvl7pPr>
      <a:lvl8pPr marL="1371600" algn="l" defTabSz="889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  <a:cs typeface="Arial" charset="0"/>
        </a:defRPr>
      </a:lvl8pPr>
      <a:lvl9pPr marL="1828800" algn="l" defTabSz="889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rebuchet MS" pitchFamily="34" charset="0"/>
          <a:cs typeface="Arial" charset="0"/>
        </a:defRPr>
      </a:lvl9pPr>
    </p:titleStyle>
    <p:bodyStyle>
      <a:lvl1pPr algn="l" defTabSz="889000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defRPr sz="1600" b="1">
          <a:solidFill>
            <a:schemeClr val="tx1"/>
          </a:solidFill>
          <a:latin typeface="+mj-lt"/>
          <a:ea typeface="Tahoma" pitchFamily="34" charset="0"/>
          <a:cs typeface="Tahoma" pitchFamily="34" charset="0"/>
        </a:defRPr>
      </a:lvl1pPr>
      <a:lvl2pPr marL="444500" indent="-222250" algn="l" defTabSz="889000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buChar char="•"/>
        <a:defRPr sz="1600">
          <a:solidFill>
            <a:schemeClr val="tx1"/>
          </a:solidFill>
          <a:latin typeface="+mj-lt"/>
          <a:ea typeface="Tahoma" pitchFamily="34" charset="0"/>
          <a:cs typeface="Tahoma" pitchFamily="34" charset="0"/>
        </a:defRPr>
      </a:lvl2pPr>
      <a:lvl3pPr marL="889000" indent="-222250" algn="l" defTabSz="889000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buFont typeface="Trebuchet MS" pitchFamily="34" charset="0"/>
        <a:buChar char="—"/>
        <a:defRPr sz="1600">
          <a:solidFill>
            <a:schemeClr val="tx1"/>
          </a:solidFill>
          <a:latin typeface="+mj-lt"/>
          <a:ea typeface="Tahoma" pitchFamily="34" charset="0"/>
          <a:cs typeface="Tahoma" pitchFamily="34" charset="0"/>
        </a:defRPr>
      </a:lvl3pPr>
      <a:lvl4pPr marL="1338263" indent="-227013" algn="l" defTabSz="889000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buFont typeface="Trebuchet MS" pitchFamily="34" charset="0"/>
        <a:buChar char="—"/>
        <a:defRPr sz="1600">
          <a:solidFill>
            <a:schemeClr val="tx1"/>
          </a:solidFill>
          <a:latin typeface="+mj-lt"/>
          <a:ea typeface="Tahoma" pitchFamily="34" charset="0"/>
          <a:cs typeface="Tahoma" pitchFamily="34" charset="0"/>
        </a:defRPr>
      </a:lvl4pPr>
      <a:lvl5pPr marL="1998663" indent="-220663" algn="l" defTabSz="889000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buFont typeface="Trebuchet MS" pitchFamily="34" charset="0"/>
        <a:buChar char="—"/>
        <a:defRPr sz="1600">
          <a:solidFill>
            <a:schemeClr val="tx1"/>
          </a:solidFill>
          <a:latin typeface="+mj-lt"/>
          <a:ea typeface="Tahoma" pitchFamily="34" charset="0"/>
          <a:cs typeface="Tahoma" pitchFamily="34" charset="0"/>
        </a:defRPr>
      </a:lvl5pPr>
      <a:lvl6pPr marL="2455863" indent="-220663" algn="l" defTabSz="889000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Trebuchet MS" pitchFamily="34" charset="0"/>
        <a:buChar char="–"/>
        <a:defRPr sz="1600">
          <a:solidFill>
            <a:schemeClr val="tx1"/>
          </a:solidFill>
          <a:latin typeface="+mn-lt"/>
          <a:cs typeface="+mn-cs"/>
        </a:defRPr>
      </a:lvl6pPr>
      <a:lvl7pPr marL="2913063" indent="-220663" algn="l" defTabSz="889000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Trebuchet MS" pitchFamily="34" charset="0"/>
        <a:buChar char="–"/>
        <a:defRPr sz="1600">
          <a:solidFill>
            <a:schemeClr val="tx1"/>
          </a:solidFill>
          <a:latin typeface="+mn-lt"/>
          <a:cs typeface="+mn-cs"/>
        </a:defRPr>
      </a:lvl7pPr>
      <a:lvl8pPr marL="3370263" indent="-220663" algn="l" defTabSz="889000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Trebuchet MS" pitchFamily="34" charset="0"/>
        <a:buChar char="–"/>
        <a:defRPr sz="1600">
          <a:solidFill>
            <a:schemeClr val="tx1"/>
          </a:solidFill>
          <a:latin typeface="+mn-lt"/>
          <a:cs typeface="+mn-cs"/>
        </a:defRPr>
      </a:lvl8pPr>
      <a:lvl9pPr marL="3827463" indent="-220663" algn="l" defTabSz="889000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Trebuchet MS" pitchFamily="34" charset="0"/>
        <a:buChar char="–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461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751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69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449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585C6-D62D-46F5-ACC0-27C3AD348F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19.07.2017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5690C-A273-47D1-BD6D-5226EDB753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09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microsoft.com/office/2007/relationships/hdphoto" Target="../media/hdphoto1.wdp"/><Relationship Id="rId7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8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20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20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9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9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2654061"/>
            <a:ext cx="36535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/>
                </a:solidFill>
              </a:rPr>
              <a:t>Внедрение целевых моделей в СЗФО:</a:t>
            </a:r>
            <a:endParaRPr lang="ru-RU" sz="2400" dirty="0">
              <a:solidFill>
                <a:schemeClr val="accent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14648" y="260648"/>
            <a:ext cx="13685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 smtClean="0">
                <a:solidFill>
                  <a:prstClr val="black"/>
                </a:solidFill>
              </a:rPr>
              <a:t>20 июля 2017 г.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836587" y="6436844"/>
            <a:ext cx="62426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 smtClean="0">
                <a:solidFill>
                  <a:prstClr val="black"/>
                </a:solidFill>
              </a:rPr>
              <a:t>Константин Колтонюк, заместитель руководителя Росреестра</a:t>
            </a:r>
            <a:endParaRPr lang="ru-RU" b="1" i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376704" y="2555968"/>
            <a:ext cx="5587783" cy="38584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700" b="1" dirty="0">
                <a:solidFill>
                  <a:srgbClr val="009900"/>
                </a:solidFill>
              </a:rPr>
              <a:t>«ПОСТАНОВКА НА КАДАСТРОВЫЙ УЧЕТ ЗЕМЕЛЬНЫХ УЧАСТКОВ И ОБЪЕКТОВ НЕДВИЖИМОГО ИМУЩЕСТВА»</a:t>
            </a:r>
          </a:p>
          <a:p>
            <a:pPr lvl="0" algn="ctr"/>
            <a:endParaRPr lang="ru-RU" sz="2700" b="1" dirty="0">
              <a:solidFill>
                <a:srgbClr val="009900"/>
              </a:solidFill>
            </a:endParaRPr>
          </a:p>
          <a:p>
            <a:pPr lvl="0" algn="ctr"/>
            <a:r>
              <a:rPr lang="ru-RU" sz="2700" b="1" dirty="0">
                <a:solidFill>
                  <a:srgbClr val="009900"/>
                </a:solidFill>
              </a:rPr>
              <a:t>«РЕГИСТРАЦИЯ ПРАВА СОБСТВЕННОСТИ НА ЗЕМЕЛЬНЫЕ УЧАСТКИ И ОБЪЕКТЫ НЕДВИЖИМОГО ИМУЩЕСТВА»</a:t>
            </a:r>
            <a:endParaRPr lang="ru-RU" dirty="0"/>
          </a:p>
        </p:txBody>
      </p:sp>
      <p:pic>
        <p:nvPicPr>
          <p:cNvPr id="36880" name="Picture 16" descr="Картинки по запросу выбор земельного участка на план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6867"/>
            <a:ext cx="342900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164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" name="Диаграмма 5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1859825"/>
              </p:ext>
            </p:extLst>
          </p:nvPr>
        </p:nvGraphicFramePr>
        <p:xfrm>
          <a:off x="517232" y="3704150"/>
          <a:ext cx="6708195" cy="3071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0" name="Диаграмма 4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6140334"/>
              </p:ext>
            </p:extLst>
          </p:nvPr>
        </p:nvGraphicFramePr>
        <p:xfrm>
          <a:off x="506934" y="1038772"/>
          <a:ext cx="6519236" cy="3133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25746" y="6524678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b="1" smtClean="0">
                <a:solidFill>
                  <a:schemeClr val="tx1"/>
                </a:solidFill>
              </a:rPr>
              <a:pPr/>
              <a:t>10</a:t>
            </a:fld>
            <a:endParaRPr lang="uk-UA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02007" y="106226"/>
            <a:ext cx="67137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0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ПРОФЕССИОНАЛИЗМ УЧАСТНИКОВ КАДАСТРОВОГО УЧЕТА</a:t>
            </a:r>
            <a:endParaRPr lang="ru-RU" sz="2000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58899" y="36689"/>
            <a:ext cx="1970883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Фактор 2.2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31505" y="828721"/>
            <a:ext cx="6486479" cy="25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1200" b="1" u="sng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Доля приостановлений на июнь 2017 (без учета единой процедуры)*</a:t>
            </a:r>
            <a:endParaRPr lang="ru-RU" sz="1200" b="1" u="sng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7277" y="942695"/>
            <a:ext cx="2031981" cy="1540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037277" y="1399581"/>
            <a:ext cx="10729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 smtClean="0">
                <a:solidFill>
                  <a:srgbClr val="009900"/>
                </a:solidFill>
              </a:rPr>
              <a:t>2017-18%</a:t>
            </a:r>
          </a:p>
          <a:p>
            <a:r>
              <a:rPr lang="ru-RU" sz="1500" b="1" dirty="0" smtClean="0">
                <a:solidFill>
                  <a:srgbClr val="009900"/>
                </a:solidFill>
              </a:rPr>
              <a:t>2021-15%</a:t>
            </a:r>
            <a:endParaRPr lang="ru-RU" sz="1500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986149" y="1017253"/>
            <a:ext cx="11521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ЦЕЛЬ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99786" y="3739967"/>
            <a:ext cx="5112499" cy="25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1200" b="1" u="sng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Доля отказов на июнь 2017 (без учета единой процедуры</a:t>
            </a:r>
            <a:r>
              <a:rPr lang="ru-RU" sz="1200" b="1" u="sng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)* </a:t>
            </a:r>
            <a:endParaRPr lang="ru-RU" sz="1200" b="1" u="sng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90048" y="1399581"/>
            <a:ext cx="620038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009900"/>
                </a:solidFill>
              </a:rPr>
              <a:t>17,6%  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69018" y="1641775"/>
            <a:ext cx="620038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009900"/>
                </a:solidFill>
              </a:rPr>
              <a:t>13,7%  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29057" y="1483832"/>
            <a:ext cx="757820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009900"/>
                </a:solidFill>
              </a:rPr>
              <a:t>14,52%</a:t>
            </a:r>
            <a:r>
              <a:rPr lang="ru-RU" sz="1200" b="1" dirty="0" smtClean="0">
                <a:solidFill>
                  <a:srgbClr val="FF0000"/>
                </a:solidFill>
              </a:rPr>
              <a:t>  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36386" y="1538081"/>
            <a:ext cx="707708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009900"/>
                </a:solidFill>
              </a:rPr>
              <a:t>14,83%  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910254" y="1637291"/>
            <a:ext cx="620038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009900"/>
                </a:solidFill>
              </a:rPr>
              <a:t>15,7%  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483684" y="1494307"/>
            <a:ext cx="620038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009900"/>
                </a:solidFill>
              </a:rPr>
              <a:t>17,5%  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983869" y="1574688"/>
            <a:ext cx="647223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009900"/>
                </a:solidFill>
              </a:rPr>
              <a:t>17,8%  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432298" y="1538081"/>
            <a:ext cx="620038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009900"/>
                </a:solidFill>
              </a:rPr>
              <a:t>17,8%  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934209" y="1478077"/>
            <a:ext cx="620038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FF0000"/>
                </a:solidFill>
              </a:rPr>
              <a:t>18,6%  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435227" y="1299985"/>
            <a:ext cx="620038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FF0000"/>
                </a:solidFill>
              </a:rPr>
              <a:t>24,5%  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969492" y="1217308"/>
            <a:ext cx="618732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FF0000"/>
                </a:solidFill>
              </a:rPr>
              <a:t>26,5%  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417239" y="1122582"/>
            <a:ext cx="620038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FF0000"/>
                </a:solidFill>
              </a:rPr>
              <a:t>28,8%  </a:t>
            </a:r>
            <a:endParaRPr lang="ru-RU" sz="1200" dirty="0">
              <a:solidFill>
                <a:srgbClr val="FF0000"/>
              </a:solidFill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V="1">
            <a:off x="947436" y="4333663"/>
            <a:ext cx="6219789" cy="15801"/>
          </a:xfrm>
          <a:prstGeom prst="line">
            <a:avLst/>
          </a:prstGeom>
          <a:ln w="158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990048" y="4056664"/>
            <a:ext cx="620038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FF0000"/>
                </a:solidFill>
              </a:rPr>
              <a:t>14,1%  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470709" y="4451026"/>
            <a:ext cx="620038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009900"/>
                </a:solidFill>
              </a:rPr>
              <a:t>9,4%</a:t>
            </a:r>
            <a:r>
              <a:rPr lang="ru-RU" sz="1200" b="1" dirty="0" smtClean="0">
                <a:solidFill>
                  <a:srgbClr val="FF0000"/>
                </a:solidFill>
              </a:rPr>
              <a:t>  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946266" y="4080163"/>
            <a:ext cx="723401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FF0000"/>
                </a:solidFill>
              </a:rPr>
              <a:t>10,33%  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498054" y="4091706"/>
            <a:ext cx="674442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FF0000"/>
                </a:solidFill>
              </a:rPr>
              <a:t>12,62%  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035997" y="3949799"/>
            <a:ext cx="757706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FF0000"/>
                </a:solidFill>
              </a:rPr>
              <a:t>12,69%  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530291" y="4091705"/>
            <a:ext cx="666631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FF0000"/>
                </a:solidFill>
              </a:rPr>
              <a:t>12,95%  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983869" y="3933965"/>
            <a:ext cx="684987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FF0000"/>
                </a:solidFill>
              </a:rPr>
              <a:t>13,45%  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631093" y="4080163"/>
            <a:ext cx="620038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FF0000"/>
                </a:solidFill>
              </a:rPr>
              <a:t>14%  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125208" y="4056663"/>
            <a:ext cx="620038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FF0000"/>
                </a:solidFill>
              </a:rPr>
              <a:t>14%  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589430" y="3918164"/>
            <a:ext cx="620038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FF0000"/>
                </a:solidFill>
              </a:rPr>
              <a:t>15,4%  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209468" y="3818526"/>
            <a:ext cx="463845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FF0000"/>
                </a:solidFill>
              </a:rPr>
              <a:t>17%  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676130" y="3738523"/>
            <a:ext cx="620038" cy="2769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 smtClean="0">
                <a:solidFill>
                  <a:srgbClr val="FF0000"/>
                </a:solidFill>
              </a:rPr>
              <a:t>18%  </a:t>
            </a:r>
            <a:endParaRPr lang="ru-RU" sz="1200" dirty="0">
              <a:solidFill>
                <a:srgbClr val="FF0000"/>
              </a:solidFill>
            </a:endParaRP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>
            <a:off x="990048" y="1872607"/>
            <a:ext cx="5996101" cy="0"/>
          </a:xfrm>
          <a:prstGeom prst="line">
            <a:avLst/>
          </a:prstGeom>
          <a:ln w="158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7302143" y="2422629"/>
            <a:ext cx="12003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н</a:t>
            </a:r>
            <a:r>
              <a:rPr lang="ru-RU" sz="1200" dirty="0" smtClean="0"/>
              <a:t>а 31.12.2016 г.</a:t>
            </a:r>
          </a:p>
          <a:p>
            <a:endParaRPr lang="ru-RU" sz="1200" dirty="0" smtClean="0"/>
          </a:p>
          <a:p>
            <a:r>
              <a:rPr lang="ru-RU" sz="1200" dirty="0" smtClean="0"/>
              <a:t>на 01.07.2017</a:t>
            </a:r>
            <a:endParaRPr lang="ru-RU" sz="1200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7154922" y="2505948"/>
            <a:ext cx="141010" cy="13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7167225" y="2892307"/>
            <a:ext cx="141010" cy="134637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 rot="18919422">
            <a:off x="156046" y="3013780"/>
            <a:ext cx="1360111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b="1" i="1" u="sng" dirty="0" smtClean="0"/>
              <a:t>Среднее по РФ</a:t>
            </a:r>
            <a:endParaRPr lang="ru-RU" sz="1200" b="1" i="1" u="sng" dirty="0"/>
          </a:p>
        </p:txBody>
      </p:sp>
      <p:sp>
        <p:nvSpPr>
          <p:cNvPr id="49" name="Прямоугольник 48"/>
          <p:cNvSpPr/>
          <p:nvPr/>
        </p:nvSpPr>
        <p:spPr>
          <a:xfrm rot="18919422">
            <a:off x="156046" y="6012654"/>
            <a:ext cx="1360111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b="1" i="1" u="sng" dirty="0" smtClean="0"/>
              <a:t>Среднее по РФ</a:t>
            </a:r>
            <a:endParaRPr lang="ru-RU" sz="1200" b="1" i="1" u="sng" dirty="0"/>
          </a:p>
        </p:txBody>
      </p:sp>
      <p:pic>
        <p:nvPicPr>
          <p:cNvPr id="5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243" y="4394037"/>
            <a:ext cx="2031981" cy="1540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Прямоугольник 52"/>
          <p:cNvSpPr/>
          <p:nvPr/>
        </p:nvSpPr>
        <p:spPr>
          <a:xfrm>
            <a:off x="7167225" y="4850923"/>
            <a:ext cx="10729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 smtClean="0">
                <a:solidFill>
                  <a:srgbClr val="009900"/>
                </a:solidFill>
              </a:rPr>
              <a:t>2017-10%</a:t>
            </a:r>
          </a:p>
          <a:p>
            <a:r>
              <a:rPr lang="ru-RU" sz="1500" b="1" dirty="0" smtClean="0">
                <a:solidFill>
                  <a:srgbClr val="009900"/>
                </a:solidFill>
              </a:rPr>
              <a:t>2021-7%</a:t>
            </a:r>
            <a:endParaRPr lang="ru-RU" sz="1500" dirty="0">
              <a:solidFill>
                <a:srgbClr val="C0000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7116097" y="4468595"/>
            <a:ext cx="11521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ЦЕЛЬ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6889262" y="3190586"/>
            <a:ext cx="2193002" cy="549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1100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*Статистические данные на июль 2017 в процессе формирования</a:t>
            </a:r>
            <a:endParaRPr lang="ru-RU" sz="1100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2896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67843" y="0"/>
            <a:ext cx="71469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000" b="1" dirty="0" smtClean="0">
                <a:solidFill>
                  <a:srgbClr val="006FB8"/>
                </a:solidFill>
                <a:cs typeface="Trebuchet MS"/>
              </a:rPr>
              <a:t>МЕРЫ, НАПРАВЛЕННЫЕ НА СОВЕРШЕНСТВОВАНИЕ ДЕЯТЕЛЬНОСТИ КАДАСТРОВЫХ ИНЖЕНЕРОВ</a:t>
            </a:r>
            <a:endParaRPr lang="ru-RU" sz="2000" b="1" dirty="0">
              <a:solidFill>
                <a:srgbClr val="006FB8"/>
              </a:solidFill>
              <a:cs typeface="Trebuchet MS"/>
            </a:endParaRPr>
          </a:p>
        </p:txBody>
      </p:sp>
      <p:pic>
        <p:nvPicPr>
          <p:cNvPr id="10" name="Picture 13" descr="Картинки по запросу закон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08721"/>
            <a:ext cx="1241969" cy="81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0138" y="1581257"/>
            <a:ext cx="1411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4F81BD"/>
                </a:solidFill>
                <a:ea typeface="Calibri"/>
              </a:rPr>
              <a:t>Закон </a:t>
            </a:r>
            <a:r>
              <a:rPr lang="ru-RU" sz="1400" b="1" dirty="0">
                <a:solidFill>
                  <a:srgbClr val="4F81BD"/>
                </a:solidFill>
                <a:ea typeface="Calibri"/>
              </a:rPr>
              <a:t>о кадастре</a:t>
            </a:r>
            <a:endParaRPr lang="ru-RU" sz="1400" b="1" dirty="0">
              <a:solidFill>
                <a:srgbClr val="4F81BD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41969" y="1218539"/>
            <a:ext cx="2542725" cy="40011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 1 июля 2016 г.</a:t>
            </a:r>
            <a:endParaRPr lang="ru-RU" sz="2000" b="1" dirty="0">
              <a:solidFill>
                <a:srgbClr val="0070C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9978" y="3633492"/>
            <a:ext cx="3067341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uk-UA"/>
            </a:defPPr>
            <a:lvl1pPr marL="144000">
              <a:defRPr sz="15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marL="288000"/>
            <a:r>
              <a:rPr lang="ru-RU" sz="1600" dirty="0" smtClean="0">
                <a:solidFill>
                  <a:prstClr val="black"/>
                </a:solidFill>
              </a:rPr>
              <a:t>Повышенные </a:t>
            </a:r>
            <a:r>
              <a:rPr lang="ru-RU" sz="1600" dirty="0">
                <a:solidFill>
                  <a:prstClr val="black"/>
                </a:solidFill>
              </a:rPr>
              <a:t>требования к квалификации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5961" y="2096406"/>
            <a:ext cx="3081358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uk-UA"/>
            </a:defPPr>
            <a:lvl1pPr marL="144000">
              <a:defRPr sz="15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marL="288000"/>
            <a:r>
              <a:rPr lang="ru-RU" sz="1600" dirty="0" smtClean="0">
                <a:solidFill>
                  <a:prstClr val="black"/>
                </a:solidFill>
              </a:rPr>
              <a:t>Обязательное </a:t>
            </a:r>
            <a:r>
              <a:rPr lang="ru-RU" sz="1600" dirty="0">
                <a:solidFill>
                  <a:prstClr val="black"/>
                </a:solidFill>
              </a:rPr>
              <a:t>членство </a:t>
            </a:r>
            <a:r>
              <a:rPr lang="ru-RU" sz="1600" dirty="0" smtClean="0">
                <a:solidFill>
                  <a:prstClr val="black"/>
                </a:solidFill>
              </a:rPr>
              <a:t>в</a:t>
            </a:r>
            <a:r>
              <a:rPr lang="ru-RU" sz="1600" dirty="0" smtClean="0">
                <a:solidFill>
                  <a:prstClr val="black"/>
                </a:solidFill>
                <a:sym typeface="Symbol"/>
              </a:rPr>
              <a:t></a:t>
            </a:r>
            <a:r>
              <a:rPr lang="ru-RU" sz="1600" dirty="0" smtClean="0">
                <a:solidFill>
                  <a:prstClr val="black"/>
                </a:solidFill>
              </a:rPr>
              <a:t>СРО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1588" y="2744475"/>
            <a:ext cx="3095731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uk-UA"/>
            </a:defPPr>
            <a:lvl1pPr marL="144000">
              <a:defRPr sz="15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marL="288000"/>
            <a:r>
              <a:rPr lang="ru-RU" sz="1600" dirty="0" smtClean="0">
                <a:solidFill>
                  <a:prstClr val="black"/>
                </a:solidFill>
              </a:rPr>
              <a:t>Обязательное </a:t>
            </a:r>
            <a:r>
              <a:rPr lang="ru-RU" sz="1600" dirty="0">
                <a:solidFill>
                  <a:prstClr val="black"/>
                </a:solidFill>
              </a:rPr>
              <a:t>страхование гражданской ответственности</a:t>
            </a:r>
          </a:p>
        </p:txBody>
      </p:sp>
      <p:sp>
        <p:nvSpPr>
          <p:cNvPr id="17" name="Стрелка влево 16"/>
          <p:cNvSpPr/>
          <p:nvPr/>
        </p:nvSpPr>
        <p:spPr>
          <a:xfrm rot="16200000">
            <a:off x="2170206" y="1574476"/>
            <a:ext cx="584180" cy="672525"/>
          </a:xfrm>
          <a:prstGeom prst="leftArrow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288000"/>
            <a:endParaRPr lang="ru-RU" sz="1600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8367" y="4352189"/>
            <a:ext cx="3038952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uk-UA"/>
            </a:defPPr>
            <a:lvl1pPr marL="144000">
              <a:defRPr sz="15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marL="288000"/>
            <a:r>
              <a:rPr lang="ru-RU" sz="1600" dirty="0" smtClean="0">
                <a:solidFill>
                  <a:prstClr val="black"/>
                </a:solidFill>
              </a:rPr>
              <a:t>Апелляционные комиссии</a:t>
            </a:r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19" name="Picture 6" descr="C:\Documents and Settings\odaynik_di\Рабочий стол\картинки\Копия (4) подача до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6" y="2123413"/>
            <a:ext cx="533400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C:\Documents and Settings\odaynik_di\Рабочий стол\картинки\Копия (4) подача до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6" y="2816365"/>
            <a:ext cx="533400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C:\Documents and Settings\odaynik_di\Рабочий стол\картинки\Копия (4) подача до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7" y="3662767"/>
            <a:ext cx="533400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C:\Documents and Settings\odaynik_di\Рабочий стол\картинки\Копия (4) подача до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94" y="4374596"/>
            <a:ext cx="533400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4852427" y="1855032"/>
            <a:ext cx="4042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</a:rPr>
              <a:t>высшее образование </a:t>
            </a:r>
            <a:r>
              <a:rPr lang="ru-RU" sz="1600" dirty="0">
                <a:solidFill>
                  <a:srgbClr val="000000"/>
                </a:solidFill>
              </a:rPr>
              <a:t>по </a:t>
            </a:r>
            <a:r>
              <a:rPr lang="ru-RU" sz="1600" dirty="0" smtClean="0">
                <a:solidFill>
                  <a:srgbClr val="000000"/>
                </a:solidFill>
              </a:rPr>
              <a:t>специальности или</a:t>
            </a:r>
            <a:r>
              <a:rPr lang="ru-RU" sz="1600" dirty="0" smtClean="0">
                <a:solidFill>
                  <a:srgbClr val="000000"/>
                </a:solidFill>
                <a:sym typeface="Symbol"/>
              </a:rPr>
              <a:t></a:t>
            </a:r>
            <a:r>
              <a:rPr lang="ru-RU" sz="1600" dirty="0" smtClean="0">
                <a:solidFill>
                  <a:srgbClr val="000000"/>
                </a:solidFill>
              </a:rPr>
              <a:t>направлению </a:t>
            </a:r>
            <a:r>
              <a:rPr lang="ru-RU" sz="1600" dirty="0">
                <a:solidFill>
                  <a:srgbClr val="000000"/>
                </a:solidFill>
              </a:rPr>
              <a:t>подготовки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852427" y="2616376"/>
            <a:ext cx="4042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</a:rPr>
              <a:t>опыт </a:t>
            </a:r>
            <a:r>
              <a:rPr lang="ru-RU" sz="1600" dirty="0">
                <a:solidFill>
                  <a:srgbClr val="000000"/>
                </a:solidFill>
              </a:rPr>
              <a:t>работы в качестве помощника кадастрового инженера не менее двух лет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872012" y="3336456"/>
            <a:ext cx="4042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</a:rPr>
              <a:t>обязательное </a:t>
            </a:r>
            <a:r>
              <a:rPr lang="ru-RU" sz="1600" dirty="0">
                <a:solidFill>
                  <a:srgbClr val="000000"/>
                </a:solidFill>
              </a:rPr>
              <a:t>повышение квалификации кадастрового инженера каждые три года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872012" y="4056536"/>
            <a:ext cx="4042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</a:rPr>
              <a:t>отсутствие </a:t>
            </a:r>
            <a:r>
              <a:rPr lang="ru-RU" sz="1600" dirty="0">
                <a:solidFill>
                  <a:srgbClr val="000000"/>
                </a:solidFill>
              </a:rPr>
              <a:t>перерыва в осуществлении кадастровой </a:t>
            </a:r>
            <a:r>
              <a:rPr lang="ru-RU" sz="1600" dirty="0" smtClean="0">
                <a:solidFill>
                  <a:srgbClr val="000000"/>
                </a:solidFill>
              </a:rPr>
              <a:t>деятельности</a:t>
            </a:r>
            <a:endParaRPr lang="ru-RU" sz="1600" dirty="0">
              <a:solidFill>
                <a:srgbClr val="000000"/>
              </a:solidFill>
            </a:endParaRPr>
          </a:p>
        </p:txBody>
      </p:sp>
      <p:pic>
        <p:nvPicPr>
          <p:cNvPr id="32" name="Picture 2" descr="http://ru.icon-download.com/obrazowaniie/diplom-i-wypusknik-kolpatcho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21" y="3348132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http://ru.icon-download.com/obrazowaniie/uniwiersitiet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621" y="1907933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http://icon-icons.com/icons2/424/PNG/128/project_4201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621" y="2676995"/>
            <a:ext cx="468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6" descr="http://icon-icons.com/icons2/424/PNG/128/project_42019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621" y="4095801"/>
            <a:ext cx="468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Прямоугольник 35"/>
          <p:cNvSpPr/>
          <p:nvPr/>
        </p:nvSpPr>
        <p:spPr>
          <a:xfrm>
            <a:off x="4080825" y="1218539"/>
            <a:ext cx="47850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6FB8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Кадастровый инженер</a:t>
            </a:r>
            <a:endParaRPr lang="ru-RU" sz="3200" b="1" dirty="0">
              <a:solidFill>
                <a:srgbClr val="006FB8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421426" y="5166465"/>
            <a:ext cx="6372200" cy="787451"/>
          </a:xfrm>
          <a:prstGeom prst="rect">
            <a:avLst/>
          </a:prstGeom>
          <a:noFill/>
          <a:ln w="19050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eaLnBrk="0" hangingPunct="0"/>
            <a:r>
              <a:rPr lang="ru-RU" b="1" dirty="0" smtClean="0">
                <a:solidFill>
                  <a:srgbClr val="54824C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ПОВЫШЕНИЕ КАЧЕСТВА ПОДГОТОВКИ МЕЖЕВЫХ </a:t>
            </a:r>
            <a:br>
              <a:rPr lang="ru-RU" b="1" dirty="0" smtClean="0">
                <a:solidFill>
                  <a:srgbClr val="54824C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b="1" dirty="0" smtClean="0">
                <a:solidFill>
                  <a:srgbClr val="54824C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 ТЕХНИЧЕСКИХ ПЛАНОВ, АКТОВ ОБСЛЕДОВАНИЯ</a:t>
            </a:r>
          </a:p>
        </p:txBody>
      </p:sp>
      <p:sp>
        <p:nvSpPr>
          <p:cNvPr id="38" name="Правая фигурная скобка 37"/>
          <p:cNvSpPr/>
          <p:nvPr/>
        </p:nvSpPr>
        <p:spPr>
          <a:xfrm rot="5400000">
            <a:off x="4379670" y="1298962"/>
            <a:ext cx="215900" cy="7500937"/>
          </a:xfrm>
          <a:prstGeom prst="rightBrace">
            <a:avLst>
              <a:gd name="adj1" fmla="val 73328"/>
              <a:gd name="adj2" fmla="val 49594"/>
            </a:avLst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416946" y="6035939"/>
            <a:ext cx="6372200" cy="787451"/>
          </a:xfrm>
          <a:prstGeom prst="rect">
            <a:avLst/>
          </a:prstGeom>
          <a:noFill/>
          <a:ln w="19050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eaLnBrk="0" hangingPunct="0"/>
            <a:r>
              <a:rPr lang="ru-RU" b="1" dirty="0" smtClean="0">
                <a:solidFill>
                  <a:srgbClr val="006FB8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СНИЖЕНИЕ КОЛИЧЕСТВА ОТКАЗОВ </a:t>
            </a:r>
            <a:br>
              <a:rPr lang="ru-RU" b="1" dirty="0" smtClean="0">
                <a:solidFill>
                  <a:srgbClr val="006FB8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b="1" dirty="0" smtClean="0">
                <a:solidFill>
                  <a:srgbClr val="006FB8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 ПРИОСТАНОВЛЕНИЙ</a:t>
            </a:r>
          </a:p>
        </p:txBody>
      </p:sp>
      <p:sp>
        <p:nvSpPr>
          <p:cNvPr id="4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11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19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Диаграмма 4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4233076"/>
              </p:ext>
            </p:extLst>
          </p:nvPr>
        </p:nvGraphicFramePr>
        <p:xfrm>
          <a:off x="556977" y="2058723"/>
          <a:ext cx="8280920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595013" y="860477"/>
            <a:ext cx="4459988" cy="1138773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3000" b="1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marL="288000"/>
            <a:r>
              <a:rPr lang="ru-RU" sz="2000" dirty="0" smtClean="0">
                <a:solidFill>
                  <a:srgbClr val="FF0000"/>
                </a:solidFill>
              </a:rPr>
              <a:t>60 </a:t>
            </a:r>
            <a:r>
              <a:rPr lang="ru-RU" sz="2000" dirty="0">
                <a:solidFill>
                  <a:srgbClr val="FF0000"/>
                </a:solidFill>
              </a:rPr>
              <a:t>МЛН </a:t>
            </a:r>
            <a:r>
              <a:rPr lang="ru-RU" sz="1400" dirty="0" smtClean="0">
                <a:solidFill>
                  <a:schemeClr val="tx1"/>
                </a:solidFill>
              </a:rPr>
              <a:t>ЗЕМЕЛЬНЫХ УЧАСТКОВ  В ЕГРН</a:t>
            </a:r>
          </a:p>
          <a:p>
            <a:pPr marL="288000"/>
            <a:endParaRPr lang="ru-RU" sz="1400" dirty="0" smtClean="0">
              <a:solidFill>
                <a:schemeClr val="tx1"/>
              </a:solidFill>
            </a:endParaRPr>
          </a:p>
          <a:p>
            <a:pPr marL="288000"/>
            <a:r>
              <a:rPr lang="ru-RU" sz="2000" dirty="0" smtClean="0">
                <a:solidFill>
                  <a:srgbClr val="FF0000"/>
                </a:solidFill>
              </a:rPr>
              <a:t>30 МЛН (50%) </a:t>
            </a:r>
            <a:r>
              <a:rPr lang="ru-RU" sz="1400" dirty="0" smtClean="0">
                <a:solidFill>
                  <a:schemeClr val="tx1"/>
                </a:solidFill>
              </a:rPr>
              <a:t>ЗЕМЕЛЬНЫХ УЧАСТКОВ </a:t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>НЕ ИМЕЮТ ТОЧНОГО ОПИСАНИЯ ГРАНИЦ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95526" y="1645308"/>
            <a:ext cx="1748594" cy="338554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Январь 2015</a:t>
            </a:r>
            <a:endParaRPr lang="ru-RU" sz="1600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144120" y="1337531"/>
            <a:ext cx="1497430" cy="307777"/>
          </a:xfrm>
          <a:prstGeom prst="rect">
            <a:avLst/>
          </a:prstGeom>
          <a:solidFill>
            <a:srgbClr val="7ABE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30,0 млн</a:t>
            </a:r>
            <a:endParaRPr lang="ru-RU" sz="1400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144120" y="1645308"/>
            <a:ext cx="1497430" cy="338554"/>
          </a:xfrm>
          <a:prstGeom prst="rect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sz="14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25,8 млн</a:t>
            </a:r>
            <a:endParaRPr lang="ru-RU" sz="1400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95526" y="1337531"/>
            <a:ext cx="1748594" cy="307777"/>
          </a:xfrm>
          <a:prstGeom prst="rect">
            <a:avLst/>
          </a:prstGeom>
          <a:solidFill>
            <a:srgbClr val="26A12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Июль 2017</a:t>
            </a:r>
            <a:endParaRPr lang="ru-RU" sz="1400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768507" y="877805"/>
            <a:ext cx="7457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+16%</a:t>
            </a:r>
            <a:endParaRPr lang="ru-RU" sz="1600" b="1" dirty="0">
              <a:solidFill>
                <a:srgbClr val="C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0" name="Стрелка вверх 39"/>
          <p:cNvSpPr/>
          <p:nvPr/>
        </p:nvSpPr>
        <p:spPr>
          <a:xfrm>
            <a:off x="3681143" y="1216359"/>
            <a:ext cx="307246" cy="739827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95526" y="744435"/>
            <a:ext cx="3246024" cy="60529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12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ПРИРОСТ ЗЕМЕЛЬНЫХ УЧАСТКОВ </a:t>
            </a:r>
          </a:p>
          <a:p>
            <a:pPr algn="ctr">
              <a:lnSpc>
                <a:spcPts val="2000"/>
              </a:lnSpc>
            </a:pPr>
            <a:r>
              <a:rPr lang="ru-RU" sz="12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 ГРАНИЦАМИ</a:t>
            </a:r>
            <a:endParaRPr lang="en-US" sz="1200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79512" y="5563924"/>
            <a:ext cx="6334188" cy="129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Tx/>
              <a:buBlip>
                <a:blip r:embed="rId3"/>
              </a:buBlip>
            </a:pPr>
            <a:r>
              <a:rPr lang="ru-RU" sz="12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Комплексные кадастровые работы (ККР) </a:t>
            </a:r>
            <a:r>
              <a:rPr lang="ru-RU" sz="12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обеспечат:</a:t>
            </a:r>
            <a:endParaRPr lang="ru-RU" sz="1200" dirty="0">
              <a:solidFill>
                <a:prstClr val="black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indent="-285750" algn="just">
              <a:buFont typeface="Arial" pitchFamily="34" charset="0"/>
              <a:buChar char="•"/>
            </a:pPr>
            <a:r>
              <a:rPr lang="ru-RU" sz="12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установление </a:t>
            </a:r>
            <a:r>
              <a:rPr lang="ru-RU" sz="12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местоположения границ земельных участков;</a:t>
            </a:r>
          </a:p>
          <a:p>
            <a:pPr indent="-285750" algn="just">
              <a:buFont typeface="Arial" pitchFamily="34" charset="0"/>
              <a:buChar char="•"/>
            </a:pPr>
            <a:r>
              <a:rPr lang="ru-RU" sz="12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исправление кадастровых ошибок о </a:t>
            </a:r>
            <a:r>
              <a:rPr lang="ru-RU" sz="12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местоположении границ объектов </a:t>
            </a:r>
            <a:r>
              <a:rPr lang="ru-RU" sz="12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недвижимости</a:t>
            </a:r>
            <a:endParaRPr lang="ru-RU" sz="1200" dirty="0">
              <a:solidFill>
                <a:prstClr val="black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lvl="0" indent="-285750" algn="just">
              <a:buBlip>
                <a:blip r:embed="rId3"/>
              </a:buBlip>
            </a:pPr>
            <a:r>
              <a:rPr lang="ru-RU" sz="12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Новый функционал</a:t>
            </a:r>
            <a:r>
              <a:rPr lang="ru-RU" sz="12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ФГБУ «ФКП РОСРЕЕСТРА»</a:t>
            </a:r>
            <a:endParaRPr lang="ru-RU" sz="1200" dirty="0">
              <a:solidFill>
                <a:prstClr val="black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063072" y="48924"/>
            <a:ext cx="71600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6FB8"/>
                </a:solidFill>
                <a:cs typeface="Trebuchet MS"/>
              </a:rPr>
              <a:t>УЧЕТ В ЕГРН </a:t>
            </a:r>
            <a:r>
              <a:rPr lang="ru-RU" sz="2000" b="1" dirty="0" smtClean="0">
                <a:solidFill>
                  <a:srgbClr val="006FB8"/>
                </a:solidFill>
                <a:cs typeface="Trebuchet MS"/>
              </a:rPr>
              <a:t>ЗЕМЕЛЬНЫХ УЧАСТКОВ С ГРАНИЦАМИ, УСТАНОВЛЕННЫМИ В СООТВЕТСВИИ С ЗАКОНОДАТЕЛЬСТВОМ</a:t>
            </a:r>
            <a:endParaRPr lang="ru-RU" sz="2000" b="1" dirty="0">
              <a:solidFill>
                <a:srgbClr val="006FB8"/>
              </a:solidFill>
              <a:cs typeface="Trebuchet MS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129330" y="48924"/>
            <a:ext cx="1946754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Фактор 2.3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12</a:t>
            </a:fld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117419" y="1985223"/>
            <a:ext cx="71600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70C0"/>
                </a:solidFill>
                <a:cs typeface="Trebuchet MS"/>
              </a:rPr>
              <a:t>Показатели СЗФО  на 01.07.2017</a:t>
            </a:r>
            <a:endParaRPr lang="ru-RU" b="1" dirty="0">
              <a:solidFill>
                <a:srgbClr val="0070C0"/>
              </a:solidFill>
              <a:cs typeface="Trebuchet MS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556549" y="2223149"/>
            <a:ext cx="790057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9900"/>
                </a:solidFill>
              </a:rPr>
              <a:t>76,2%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142959" y="2296258"/>
            <a:ext cx="812801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9900"/>
                </a:solidFill>
              </a:rPr>
              <a:t>73,2%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768507" y="2537823"/>
            <a:ext cx="659477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9900"/>
                </a:solidFill>
              </a:rPr>
              <a:t>61,2%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389992" y="2707100"/>
            <a:ext cx="830080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9900"/>
                </a:solidFill>
              </a:rPr>
              <a:t>54,7%</a:t>
            </a:r>
            <a:r>
              <a:rPr lang="ru-RU" sz="1400" b="1" dirty="0" smtClean="0">
                <a:solidFill>
                  <a:srgbClr val="C00000"/>
                </a:solidFill>
              </a:rPr>
              <a:t> 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962493" y="2758294"/>
            <a:ext cx="730463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9900"/>
                </a:solidFill>
              </a:rPr>
              <a:t>54,4%</a:t>
            </a:r>
            <a:r>
              <a:rPr lang="ru-RU" sz="1400" b="1" dirty="0" smtClean="0">
                <a:solidFill>
                  <a:srgbClr val="C00000"/>
                </a:solidFill>
              </a:rPr>
              <a:t> 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618314" y="2831865"/>
            <a:ext cx="681878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</a:rPr>
              <a:t>47,3% 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6275271" y="2789801"/>
            <a:ext cx="770768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</a:rPr>
              <a:t>45,7%</a:t>
            </a:r>
            <a:r>
              <a:rPr lang="ru-RU" sz="1600" b="1" dirty="0" smtClean="0">
                <a:solidFill>
                  <a:srgbClr val="FF0000"/>
                </a:solidFill>
              </a:rPr>
              <a:t> 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825007" y="3141997"/>
            <a:ext cx="712583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</a:rPr>
              <a:t>34,7%</a:t>
            </a:r>
            <a:r>
              <a:rPr lang="ru-RU" sz="1400" b="1" dirty="0" smtClean="0">
                <a:solidFill>
                  <a:srgbClr val="C00000"/>
                </a:solidFill>
              </a:rPr>
              <a:t> 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537590" y="3141997"/>
            <a:ext cx="710783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</a:rPr>
              <a:t>34,4%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8118285" y="3221122"/>
            <a:ext cx="806628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</a:rPr>
              <a:t>31,0%</a:t>
            </a:r>
            <a:r>
              <a:rPr lang="ru-RU" sz="1400" b="1" dirty="0" smtClean="0">
                <a:solidFill>
                  <a:srgbClr val="C00000"/>
                </a:solidFill>
              </a:rPr>
              <a:t> 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1899475" y="2069261"/>
            <a:ext cx="728309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9900"/>
                </a:solidFill>
              </a:rPr>
              <a:t>82,1% </a:t>
            </a:r>
            <a:r>
              <a:rPr lang="ru-RU" sz="1400" b="1" dirty="0" smtClean="0">
                <a:solidFill>
                  <a:srgbClr val="C00000"/>
                </a:solidFill>
              </a:rPr>
              <a:t> 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1315419" y="2805190"/>
            <a:ext cx="614889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9900"/>
                </a:solidFill>
              </a:rPr>
              <a:t>50%</a:t>
            </a:r>
            <a:r>
              <a:rPr lang="ru-RU" sz="1400" b="1" dirty="0" smtClean="0">
                <a:solidFill>
                  <a:srgbClr val="C00000"/>
                </a:solidFill>
              </a:rPr>
              <a:t> </a:t>
            </a:r>
            <a:endParaRPr lang="ru-RU" sz="1400" dirty="0">
              <a:solidFill>
                <a:srgbClr val="C00000"/>
              </a:solidFill>
            </a:endParaRP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flipV="1">
            <a:off x="1317705" y="3112967"/>
            <a:ext cx="7358751" cy="8144"/>
          </a:xfrm>
          <a:prstGeom prst="line">
            <a:avLst/>
          </a:prstGeom>
          <a:ln w="158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>
          <a:xfrm rot="18919422">
            <a:off x="512465" y="4737539"/>
            <a:ext cx="1360111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b="1" i="1" u="sng" dirty="0" smtClean="0"/>
              <a:t>Среднее по РФ</a:t>
            </a:r>
            <a:endParaRPr lang="ru-RU" sz="1200" b="1" i="1" u="sng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239989" y="5341422"/>
            <a:ext cx="1302079" cy="222501"/>
          </a:xfrm>
          <a:prstGeom prst="rect">
            <a:avLst/>
          </a:prstGeom>
          <a:solidFill>
            <a:srgbClr val="006FB8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 anchorCtr="0"/>
          <a:lstStyle/>
          <a:p>
            <a:pPr algn="ctr"/>
            <a:r>
              <a:rPr lang="ru-RU" sz="12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РЕШЕНИЕ:</a:t>
            </a:r>
            <a:endParaRPr lang="ru-RU" sz="1200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739259" y="2142369"/>
            <a:ext cx="12003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н</a:t>
            </a:r>
            <a:r>
              <a:rPr lang="ru-RU" sz="1200" dirty="0" smtClean="0"/>
              <a:t>а 31.12.2016 г.</a:t>
            </a:r>
          </a:p>
          <a:p>
            <a:endParaRPr lang="ru-RU" sz="1200" dirty="0" smtClean="0"/>
          </a:p>
          <a:p>
            <a:r>
              <a:rPr lang="ru-RU" sz="1200" dirty="0" smtClean="0"/>
              <a:t>на 01.07.2017</a:t>
            </a:r>
            <a:endParaRPr lang="ru-RU" sz="1200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7592038" y="2225688"/>
            <a:ext cx="141010" cy="13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7604341" y="2612047"/>
            <a:ext cx="141010" cy="134637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9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360" y="5317016"/>
            <a:ext cx="2031981" cy="1540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" name="Прямоугольник 60"/>
          <p:cNvSpPr/>
          <p:nvPr/>
        </p:nvSpPr>
        <p:spPr>
          <a:xfrm>
            <a:off x="6813342" y="5773902"/>
            <a:ext cx="10729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2017-53%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2021-80%</a:t>
            </a: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580902" y="5452672"/>
            <a:ext cx="11521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ЦЕЛЬ</a:t>
            </a:r>
          </a:p>
        </p:txBody>
      </p:sp>
    </p:spTree>
    <p:extLst>
      <p:ext uri="{BB962C8B-B14F-4D97-AF65-F5344CB8AC3E}">
        <p14:creationId xmlns:p14="http://schemas.microsoft.com/office/powerpoint/2010/main" val="38364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/>
          <p:cNvSpPr txBox="1">
            <a:spLocks/>
          </p:cNvSpPr>
          <p:nvPr/>
        </p:nvSpPr>
        <p:spPr bwMode="auto">
          <a:xfrm>
            <a:off x="2051720" y="2370"/>
            <a:ext cx="7166815" cy="765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algn="r" defTabSz="889000">
              <a:lnSpc>
                <a:spcPct val="90000"/>
              </a:lnSpc>
              <a:spcBef>
                <a:spcPct val="0"/>
              </a:spcBef>
              <a:buNone/>
              <a:defRPr sz="2400" b="1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 sz="2000" dirty="0">
                <a:solidFill>
                  <a:srgbClr val="006FB8"/>
                </a:solidFill>
                <a:latin typeface="+mn-lt"/>
                <a:ea typeface="+mn-ea"/>
                <a:cs typeface="Trebuchet MS"/>
              </a:rPr>
              <a:t>КОМПЛЕКСНЫЕ КАДАСТРОВЫЕ РАБОТЫ</a:t>
            </a: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5637">
            <a:off x="301096" y="2324076"/>
            <a:ext cx="4359339" cy="2281113"/>
          </a:xfrm>
          <a:prstGeom prst="rect">
            <a:avLst/>
          </a:prstGeom>
        </p:spPr>
      </p:pic>
      <p:pic>
        <p:nvPicPr>
          <p:cNvPr id="44" name="Picture 2" descr="http://www.1000dosok.ru/s/05-06-1002188.jp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216" y="1431067"/>
            <a:ext cx="2621098" cy="196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http://fisip.uisu.ac.id/wp-content/uploads/2014/09/city-icon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771" y="1134131"/>
            <a:ext cx="1093322" cy="900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Прямоугольник 45"/>
          <p:cNvSpPr/>
          <p:nvPr/>
        </p:nvSpPr>
        <p:spPr>
          <a:xfrm>
            <a:off x="5243257" y="2034245"/>
            <a:ext cx="34563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70AD47">
                    <a:lumMod val="75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ТОЧНОЕ ТЕРРИТОРИАЛЬНОЕ ПЛАНИРОВАНИЕ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243257" y="3582403"/>
            <a:ext cx="3600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70AD47">
                    <a:lumMod val="75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НАПОЛНЕНИЕ РЕГИОНАЛЬНОГО БЮДЖЕТА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243257" y="4941844"/>
            <a:ext cx="3888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70AD47">
                    <a:lumMod val="75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ПОВЫШЕНИЕ ИНВЕСТИЦИОННОЙ ПРИВЛЕКАТЕЛЬНОСТИ</a:t>
            </a:r>
          </a:p>
        </p:txBody>
      </p:sp>
      <p:pic>
        <p:nvPicPr>
          <p:cNvPr id="49" name="Picture 6" descr="https://www.vitechinc.com/wordpress/wp-content/uploads/2015/10/home-bank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494" y="2752414"/>
            <a:ext cx="901995" cy="901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4" descr="http://oslantis.com/wp-content/uploads/2014/05/how-it-works-08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215" y="3192999"/>
            <a:ext cx="407785" cy="407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6" descr="https://cdn2.iconfinder.com/data/icons/gconstruct/2118/gconstruct1-15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431" y="4203290"/>
            <a:ext cx="764058" cy="764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8" descr="http://yasobe.ru/images/uploaded/83b3c3d0eb7550d8401ef6132ceca650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373" y="4419970"/>
            <a:ext cx="439627" cy="439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3" name="Прямая со стрелкой 52"/>
          <p:cNvCxnSpPr/>
          <p:nvPr/>
        </p:nvCxnSpPr>
        <p:spPr>
          <a:xfrm>
            <a:off x="4261185" y="2286259"/>
            <a:ext cx="982072" cy="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Соединительная линия уступом 53"/>
          <p:cNvCxnSpPr>
            <a:endCxn id="47" idx="1"/>
          </p:cNvCxnSpPr>
          <p:nvPr/>
        </p:nvCxnSpPr>
        <p:spPr>
          <a:xfrm>
            <a:off x="4261185" y="2286259"/>
            <a:ext cx="982072" cy="1588532"/>
          </a:xfrm>
          <a:prstGeom prst="bentConnector3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Соединительная линия уступом 54"/>
          <p:cNvCxnSpPr>
            <a:endCxn id="48" idx="1"/>
          </p:cNvCxnSpPr>
          <p:nvPr/>
        </p:nvCxnSpPr>
        <p:spPr>
          <a:xfrm>
            <a:off x="4261185" y="2286259"/>
            <a:ext cx="982072" cy="2947973"/>
          </a:xfrm>
          <a:prstGeom prst="bentConnector3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Прямоугольник 55"/>
          <p:cNvSpPr/>
          <p:nvPr/>
        </p:nvSpPr>
        <p:spPr>
          <a:xfrm>
            <a:off x="514013" y="3760245"/>
            <a:ext cx="3994755" cy="1631216"/>
          </a:xfrm>
          <a:prstGeom prst="rect">
            <a:avLst/>
          </a:prstGeom>
          <a:solidFill>
            <a:schemeClr val="accent3">
              <a:lumMod val="20000"/>
              <a:lumOff val="80000"/>
              <a:alpha val="61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ru-RU" sz="2000" b="1" dirty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</a:rPr>
              <a:t>ПИЛОТНЫЕ РЕГИОНЫ-2017</a:t>
            </a:r>
            <a:endParaRPr lang="ru-RU" sz="2000" dirty="0">
              <a:solidFill>
                <a:prstClr val="black"/>
              </a:solidFill>
              <a:latin typeface="Segoe UI" panose="020B0502040204020203" pitchFamily="34" charset="0"/>
              <a:ea typeface="Calibri" panose="020F0502020204030204" pitchFamily="34" charset="0"/>
            </a:endParaRPr>
          </a:p>
          <a:p>
            <a:pPr marL="342900" indent="-342900">
              <a:spcBef>
                <a:spcPts val="800"/>
              </a:spcBef>
              <a:buClr>
                <a:srgbClr val="7ABE4C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</a:rPr>
              <a:t>Астраханская область</a:t>
            </a:r>
          </a:p>
          <a:p>
            <a:pPr marL="342900" indent="-342900">
              <a:spcBef>
                <a:spcPts val="800"/>
              </a:spcBef>
              <a:buClr>
                <a:srgbClr val="7ABE4C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</a:rPr>
              <a:t>Белгородская область</a:t>
            </a:r>
          </a:p>
          <a:p>
            <a:pPr marL="342900" indent="-342900">
              <a:spcBef>
                <a:spcPts val="800"/>
              </a:spcBef>
              <a:buClr>
                <a:srgbClr val="7ABE4C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</a:rPr>
              <a:t>Республика Тыва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9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13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35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Диаграмма 3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9314722"/>
              </p:ext>
            </p:extLst>
          </p:nvPr>
        </p:nvGraphicFramePr>
        <p:xfrm>
          <a:off x="84204" y="862043"/>
          <a:ext cx="9107902" cy="3543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1" name="Прямая соединительная линия 40"/>
          <p:cNvCxnSpPr/>
          <p:nvPr/>
        </p:nvCxnSpPr>
        <p:spPr>
          <a:xfrm>
            <a:off x="1069969" y="2591144"/>
            <a:ext cx="7966527" cy="0"/>
          </a:xfrm>
          <a:prstGeom prst="line">
            <a:avLst/>
          </a:prstGeom>
          <a:ln w="158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23728" y="75195"/>
            <a:ext cx="6992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6FB8"/>
                </a:solidFill>
                <a:cs typeface="Trebuchet MS"/>
              </a:rPr>
              <a:t>УРОВЕНЬ ПРОНИКНОВЕНИЯ ЭЛЕКТРОННОЙ УСЛУГИ ПО ПОСТАНОВКЕ НА КАДАСТРОВЫЙ УЧЕТ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7745" y="6125616"/>
            <a:ext cx="1272640" cy="3945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2012 год</a:t>
            </a:r>
            <a:endParaRPr lang="ru-RU" sz="1400" b="1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Picture 4" descr="http://freeiconbox.com/icon/256/174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03" y="4623713"/>
            <a:ext cx="1532110" cy="1245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freeiconbox.com/icon/256/174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385" y="4337869"/>
            <a:ext cx="2176607" cy="1985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865669" y="4963366"/>
            <a:ext cx="144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 smtClean="0">
                <a:solidFill>
                  <a:srgbClr val="7ABE4C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47,6%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834594" y="6126271"/>
            <a:ext cx="1554443" cy="3945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2016 года</a:t>
            </a:r>
            <a:endParaRPr lang="ru-RU" sz="1400" b="1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2026" y="4916965"/>
            <a:ext cx="11976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7,7%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84203" y="48924"/>
            <a:ext cx="1991881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Фактор 3.1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1785" y="4367545"/>
            <a:ext cx="2960307" cy="307777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6FB8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Услуга доступна с 2010 года </a:t>
            </a:r>
            <a:endParaRPr lang="ru-RU" sz="1400" b="1" dirty="0">
              <a:solidFill>
                <a:srgbClr val="006FB8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07858" y="4734036"/>
            <a:ext cx="6236349" cy="1686197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704498" y="888672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48,2%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36" name="Номер слайда 3"/>
          <p:cNvSpPr txBox="1">
            <a:spLocks/>
          </p:cNvSpPr>
          <p:nvPr/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14</a:t>
            </a:fld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467990" y="1498395"/>
            <a:ext cx="4988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40%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080697" y="1232875"/>
            <a:ext cx="4988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40%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707904" y="1232874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28,1%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390444" y="1702383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27,6%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053232" y="925098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20,7%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716116" y="1420572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18,6%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6396070" y="1650868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15,5%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7003358" y="1368128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11,5%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7687281" y="1627948"/>
            <a:ext cx="5453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7,1%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8365426" y="2248970"/>
            <a:ext cx="5453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1,8%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100441" y="1618473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12,1%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451276" y="4082373"/>
            <a:ext cx="10807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н</a:t>
            </a:r>
            <a:r>
              <a:rPr lang="ru-RU" sz="1200" dirty="0" smtClean="0"/>
              <a:t>а 31.12.2016</a:t>
            </a:r>
          </a:p>
          <a:p>
            <a:endParaRPr lang="ru-RU" sz="1200" dirty="0" smtClean="0"/>
          </a:p>
          <a:p>
            <a:r>
              <a:rPr lang="ru-RU" sz="1200" dirty="0" smtClean="0"/>
              <a:t>на 01.07.2017</a:t>
            </a:r>
            <a:endParaRPr lang="ru-RU" sz="12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7321944" y="4140389"/>
            <a:ext cx="141010" cy="13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7316191" y="4540685"/>
            <a:ext cx="141010" cy="134637"/>
          </a:xfrm>
          <a:prstGeom prst="rect">
            <a:avLst/>
          </a:prstGeom>
          <a:solidFill>
            <a:srgbClr val="0099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 rot="18919422">
            <a:off x="257402" y="3291071"/>
            <a:ext cx="1360111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b="1" i="1" u="sng" dirty="0" smtClean="0"/>
              <a:t>Среднее по РФ</a:t>
            </a:r>
            <a:endParaRPr lang="ru-RU" sz="1200" b="1" i="1" u="sng" dirty="0"/>
          </a:p>
        </p:txBody>
      </p:sp>
      <p:pic>
        <p:nvPicPr>
          <p:cNvPr id="43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383" y="5168117"/>
            <a:ext cx="2031981" cy="1540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Прямоугольник 43"/>
          <p:cNvSpPr/>
          <p:nvPr/>
        </p:nvSpPr>
        <p:spPr>
          <a:xfrm>
            <a:off x="6499383" y="5625003"/>
            <a:ext cx="1072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2017-45%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2021-70%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350925" y="5303773"/>
            <a:ext cx="11521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ЦЕЛЬ</a:t>
            </a:r>
          </a:p>
        </p:txBody>
      </p:sp>
    </p:spTree>
    <p:extLst>
      <p:ext uri="{BB962C8B-B14F-4D97-AF65-F5344CB8AC3E}">
        <p14:creationId xmlns:p14="http://schemas.microsoft.com/office/powerpoint/2010/main" val="153589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67843" y="0"/>
            <a:ext cx="7146905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r" defTabSz="889000">
              <a:lnSpc>
                <a:spcPct val="90000"/>
              </a:lnSpc>
              <a:spcBef>
                <a:spcPct val="0"/>
              </a:spcBef>
            </a:pPr>
            <a:r>
              <a:rPr lang="ru-RU" sz="20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МЕЖВЕДОМСТВЕННОЕ ВЗАИМОДЕЙСТВИЕ </a:t>
            </a:r>
          </a:p>
          <a:p>
            <a:pPr algn="r" defTabSz="889000">
              <a:lnSpc>
                <a:spcPct val="90000"/>
              </a:lnSpc>
              <a:spcBef>
                <a:spcPct val="0"/>
              </a:spcBef>
            </a:pPr>
            <a:r>
              <a:rPr lang="ru-RU" sz="20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 СУБЪЕКТАМИ РОССИЙСКОЙ ФЕДЕРАЦИИ</a:t>
            </a:r>
            <a:endParaRPr lang="ru-RU" sz="2000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799" y="1624419"/>
            <a:ext cx="5189496" cy="281673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10000"/>
              </a:lnSpc>
              <a:buFontTx/>
              <a:buBlip>
                <a:blip r:embed="rId2"/>
              </a:buBlip>
            </a:pPr>
            <a:r>
              <a:rPr lang="ru-RU" sz="135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решение ОМС о переводе </a:t>
            </a: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жилого/нежилого</a:t>
            </a:r>
            <a:b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принадлежность </a:t>
            </a:r>
            <a:r>
              <a:rPr lang="ru-RU" sz="135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земельного участка к определенной категории </a:t>
            </a: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земель</a:t>
            </a:r>
          </a:p>
          <a:p>
            <a:pPr marL="171450" indent="-171450" algn="just">
              <a:lnSpc>
                <a:spcPct val="110000"/>
              </a:lnSpc>
              <a:buFontTx/>
              <a:buBlip>
                <a:blip r:embed="rId2"/>
              </a:buBlip>
            </a:pP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установленное </a:t>
            </a:r>
            <a:r>
              <a:rPr lang="ru-RU" sz="135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разрешенное использование земельного участка </a:t>
            </a:r>
            <a:endParaRPr lang="ru-RU" sz="1350" dirty="0" smtClean="0">
              <a:solidFill>
                <a:prstClr val="black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71450" indent="-171450" algn="just">
              <a:lnSpc>
                <a:spcPct val="110000"/>
              </a:lnSpc>
              <a:buFontTx/>
              <a:buBlip>
                <a:blip r:embed="rId2"/>
              </a:buBlip>
            </a:pP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сведения </a:t>
            </a:r>
            <a:r>
              <a:rPr lang="ru-RU" sz="135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 принадлежности имущества </a:t>
            </a:r>
            <a:endParaRPr lang="ru-RU" sz="1350" dirty="0" smtClean="0">
              <a:solidFill>
                <a:prstClr val="black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71450" indent="-171450" algn="just">
              <a:lnSpc>
                <a:spcPct val="110000"/>
              </a:lnSpc>
              <a:buFontTx/>
              <a:buBlip>
                <a:blip r:embed="rId2"/>
              </a:buBlip>
            </a:pP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заключение </a:t>
            </a:r>
            <a:r>
              <a:rPr lang="ru-RU" sz="135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ОМС </a:t>
            </a: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 расположении объекта в </a:t>
            </a:r>
            <a:r>
              <a:rPr lang="ru-RU" sz="135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пределах границ земельного участка, предназначенного для ведения </a:t>
            </a: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ЛПХ</a:t>
            </a:r>
            <a:endParaRPr lang="ru-RU" sz="1350" dirty="0">
              <a:solidFill>
                <a:prstClr val="black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71450" indent="-171450" algn="just">
              <a:lnSpc>
                <a:spcPct val="110000"/>
              </a:lnSpc>
              <a:buFontTx/>
              <a:buBlip>
                <a:blip r:embed="rId2"/>
              </a:buBlip>
            </a:pPr>
            <a:r>
              <a:rPr lang="ru-RU" sz="135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сведения, содержащиеся в разрешении на ввод </a:t>
            </a: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</a:t>
            </a:r>
            <a:r>
              <a:rPr lang="ru-RU" sz="135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эксплуатацию объекта кап. строительства </a:t>
            </a:r>
          </a:p>
          <a:p>
            <a:pPr marL="171450" indent="-171450">
              <a:lnSpc>
                <a:spcPct val="110000"/>
              </a:lnSpc>
              <a:buFontTx/>
              <a:buBlip>
                <a:blip r:embed="rId2"/>
              </a:buBlip>
            </a:pP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сведения</a:t>
            </a:r>
            <a:r>
              <a:rPr lang="ru-RU" sz="135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содержащиеся </a:t>
            </a: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</a:t>
            </a:r>
            <a:r>
              <a:rPr lang="ru-RU" sz="135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разрешении </a:t>
            </a:r>
            <a:r>
              <a:rPr lang="ru-RU" sz="135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 </a:t>
            </a:r>
            <a:r>
              <a:rPr lang="ru-RU" sz="135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строительство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4000" y="1620537"/>
            <a:ext cx="5187295" cy="2820616"/>
          </a:xfrm>
          <a:prstGeom prst="rect">
            <a:avLst/>
          </a:prstGeom>
          <a:noFill/>
          <a:ln w="38100">
            <a:solidFill>
              <a:srgbClr val="578D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1800" y="1077219"/>
            <a:ext cx="5189495" cy="5472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7 ВИДОВ СВЕДЕНИЙ </a:t>
            </a:r>
          </a:p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ДОЛЖНО ПЕРЕДАВАТЬСЯ ПО СМЭВ </a:t>
            </a:r>
            <a:endParaRPr lang="ru-RU" sz="1400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70600" y="1058589"/>
            <a:ext cx="2944148" cy="1399201"/>
          </a:xfrm>
          <a:prstGeom prst="rect">
            <a:avLst/>
          </a:prstGeom>
          <a:noFill/>
          <a:ln w="25400">
            <a:solidFill>
              <a:srgbClr val="006F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rgbClr val="ED7D31">
                  <a:lumMod val="75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70600" y="1058591"/>
            <a:ext cx="2944147" cy="738664"/>
          </a:xfrm>
          <a:prstGeom prst="rect">
            <a:avLst/>
          </a:prstGeom>
          <a:solidFill>
            <a:srgbClr val="006FB8"/>
          </a:solidFill>
          <a:ln w="25400"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3000" b="1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 sz="1400" dirty="0" smtClean="0">
                <a:solidFill>
                  <a:prstClr val="white"/>
                </a:solidFill>
              </a:rPr>
              <a:t>РЕГИОН-ЛИДЕР ПО ОБМЕНУ СВЕДЕНИЯМИ В ЭЛЕКТРОННОМ ВИДЕ</a:t>
            </a:r>
            <a:endParaRPr lang="ru-RU" sz="1400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70600" y="1751099"/>
            <a:ext cx="25145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Тюменская обл.</a:t>
            </a:r>
          </a:p>
          <a:p>
            <a:r>
              <a:rPr lang="ru-RU" sz="2400" b="1" dirty="0" smtClean="0">
                <a:solidFill>
                  <a:srgbClr val="7ABE4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89,3%</a:t>
            </a:r>
            <a:endParaRPr lang="ru-RU" sz="2400" b="1" dirty="0">
              <a:solidFill>
                <a:srgbClr val="7ABE4C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70600" y="2585485"/>
            <a:ext cx="2989005" cy="116955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spAutoFit/>
          </a:bodyPr>
          <a:lstStyle/>
          <a:p>
            <a:pPr marL="936000"/>
            <a:endParaRPr lang="ru-RU" sz="1400" b="1" dirty="0" smtClean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936000"/>
            <a:endParaRPr lang="ru-RU" sz="1400" b="1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936000"/>
            <a:endParaRPr lang="ru-RU" sz="1400" b="1" dirty="0" smtClean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936000"/>
            <a:endParaRPr lang="ru-RU" sz="1400" b="1" dirty="0" smtClean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936000"/>
            <a:endParaRPr lang="ru-RU" sz="1400" b="1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0" name="Picture 2" descr="http://www.fontsaddict.com/images/icons/png/84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030" y="2716796"/>
            <a:ext cx="733967" cy="73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6840998" y="2657615"/>
            <a:ext cx="22651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 территории Тюменской области </a:t>
            </a:r>
            <a:r>
              <a:rPr lang="ru-RU" sz="1400" b="1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предоставляется</a:t>
            </a:r>
          </a:p>
          <a:p>
            <a:pPr algn="ctr"/>
            <a:r>
              <a:rPr lang="ru-RU" sz="1400" b="1" dirty="0" smtClean="0">
                <a:solidFill>
                  <a:srgbClr val="70AD4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33 </a:t>
            </a:r>
            <a:r>
              <a:rPr lang="ru-RU" sz="1400" b="1" dirty="0">
                <a:solidFill>
                  <a:srgbClr val="70AD4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р-сведений</a:t>
            </a: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5689600" y="1981931"/>
            <a:ext cx="0" cy="95172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5722844" y="2933076"/>
            <a:ext cx="345870" cy="575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5670559" y="1971434"/>
            <a:ext cx="34587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254001" y="5238663"/>
            <a:ext cx="5187296" cy="692498"/>
          </a:xfrm>
          <a:prstGeom prst="rect">
            <a:avLst/>
          </a:prstGeom>
          <a:solidFill>
            <a:srgbClr val="006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5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Оперативное предоставление р-сведений в </a:t>
            </a:r>
            <a:r>
              <a:rPr lang="ru-RU" sz="1350" b="1" dirty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электронном виде </a:t>
            </a:r>
            <a:r>
              <a:rPr lang="ru-RU" sz="135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значительно влияет на количество приостановлений и отказов </a:t>
            </a:r>
            <a:endParaRPr lang="ru-RU" sz="1350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1800" y="4562855"/>
            <a:ext cx="5189496" cy="583303"/>
          </a:xfrm>
          <a:prstGeom prst="rect">
            <a:avLst/>
          </a:prstGeom>
          <a:solidFill>
            <a:srgbClr val="006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5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Обмен р-сведениями в бумажном виде не обеспечивает установленные законом сроки регистрации прав </a:t>
            </a:r>
            <a:endParaRPr lang="ru-RU" sz="1350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070600" y="3964951"/>
            <a:ext cx="2944148" cy="2076079"/>
          </a:xfrm>
          <a:prstGeom prst="rect">
            <a:avLst/>
          </a:prstGeom>
          <a:noFill/>
          <a:ln w="25400">
            <a:solidFill>
              <a:srgbClr val="006F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rgbClr val="ED7D31">
                  <a:lumMod val="75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70601" y="3958081"/>
            <a:ext cx="2944147" cy="738664"/>
          </a:xfrm>
          <a:prstGeom prst="rect">
            <a:avLst/>
          </a:prstGeom>
          <a:solidFill>
            <a:srgbClr val="005996"/>
          </a:solidFill>
          <a:ln w="25400"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4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 dirty="0">
                <a:solidFill>
                  <a:prstClr val="white"/>
                </a:solidFill>
              </a:rPr>
              <a:t>ОТСТАЮЩИЕ РЕГИОНЫ ПО ОБМЕНУ СВЕДЕНИЯМИ В ЭЛЕКТРОННОМ ВИДЕ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107030" y="4684389"/>
            <a:ext cx="25145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Тверская область</a:t>
            </a:r>
          </a:p>
          <a:p>
            <a:r>
              <a:rPr lang="ru-RU" sz="1400" b="1" dirty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</a:t>
            </a:r>
            <a:r>
              <a:rPr lang="ru-RU" sz="14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%</a:t>
            </a:r>
          </a:p>
          <a:p>
            <a:r>
              <a:rPr lang="ru-RU" sz="14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Калининградская область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5,1%</a:t>
            </a:r>
            <a:endParaRPr lang="ru-RU" sz="1400" b="1" dirty="0">
              <a:solidFill>
                <a:srgbClr val="FF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4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Псковская обл.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7,2 %</a:t>
            </a:r>
            <a:endParaRPr lang="ru-RU" sz="1400" b="1" dirty="0">
              <a:solidFill>
                <a:srgbClr val="FF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611560" y="109058"/>
            <a:ext cx="2033706" cy="64807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Фактор 3.2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15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77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67843" y="0"/>
            <a:ext cx="7146905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algn="r" defTabSz="889000">
              <a:lnSpc>
                <a:spcPct val="90000"/>
              </a:lnSpc>
              <a:spcBef>
                <a:spcPct val="0"/>
              </a:spcBef>
            </a:pPr>
            <a:r>
              <a:rPr lang="ru-RU" sz="20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МЕЖВЕДОМСТВЕННОЕ ВЗАИМОДЕЙСТВИЕ </a:t>
            </a:r>
            <a:br>
              <a:rPr lang="ru-RU" sz="20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sz="20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ПОСРЕДСТВОМ РЕГИОНАЛЬНЫХ ЭЛЕКТРОННЫХ СЕРВИСОВ </a:t>
            </a:r>
          </a:p>
          <a:p>
            <a:pPr algn="r" defTabSz="889000">
              <a:lnSpc>
                <a:spcPct val="90000"/>
              </a:lnSpc>
              <a:spcBef>
                <a:spcPct val="0"/>
              </a:spcBef>
            </a:pPr>
            <a:r>
              <a:rPr lang="ru-RU" sz="20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 СЕВЕРО-ЗАПАДНОДНОМ ФЕДЕРАЛЬНОМ ОКРУГЕ </a:t>
            </a:r>
            <a:br>
              <a:rPr lang="ru-RU" sz="20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sz="2000" b="1" u="sng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(на 1 квартал 2017)</a:t>
            </a:r>
            <a:endParaRPr lang="ru-RU" sz="2000" b="1" u="sng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8861218"/>
              </p:ext>
            </p:extLst>
          </p:nvPr>
        </p:nvGraphicFramePr>
        <p:xfrm>
          <a:off x="467544" y="866775"/>
          <a:ext cx="8064896" cy="5124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187624" y="2628881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44,8%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6436" y="980728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93,3%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87838" y="980728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92,9%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87824" y="1700808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72,5%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66559" y="2132856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63,1%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30172" y="3047666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38,1%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04582" y="3356992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27,5%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91801" y="3654249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21,3%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28514" y="4077072"/>
            <a:ext cx="5453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8,7%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269660" y="4144903"/>
            <a:ext cx="5453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5,1%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884368" y="4456857"/>
            <a:ext cx="407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0</a:t>
            </a:r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%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16</a:t>
            </a:fld>
            <a:endParaRPr lang="uk-UA" dirty="0">
              <a:solidFill>
                <a:prstClr val="black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175392" y="3095830"/>
            <a:ext cx="7213032" cy="0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6679119" y="4143415"/>
            <a:ext cx="5453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7,2%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 rot="18919422">
            <a:off x="343756" y="5271460"/>
            <a:ext cx="1352371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b="1" i="1" u="sng" dirty="0" smtClean="0"/>
              <a:t>Среднее по РФ</a:t>
            </a:r>
            <a:endParaRPr lang="ru-RU" sz="1200" b="1" i="1" u="sng" dirty="0"/>
          </a:p>
        </p:txBody>
      </p:sp>
      <p:pic>
        <p:nvPicPr>
          <p:cNvPr id="2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4421" y="1241785"/>
            <a:ext cx="2031981" cy="1540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6964421" y="1707644"/>
            <a:ext cx="10729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2017-50%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2021-100%</a:t>
            </a: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815963" y="1377441"/>
            <a:ext cx="11521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ЦЕЛЬ</a:t>
            </a:r>
          </a:p>
        </p:txBody>
      </p:sp>
    </p:spTree>
    <p:extLst>
      <p:ext uri="{BB962C8B-B14F-4D97-AF65-F5344CB8AC3E}">
        <p14:creationId xmlns:p14="http://schemas.microsoft.com/office/powerpoint/2010/main" val="11983374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Прямая соединительная линия 55"/>
          <p:cNvCxnSpPr/>
          <p:nvPr/>
        </p:nvCxnSpPr>
        <p:spPr>
          <a:xfrm>
            <a:off x="4105146" y="2147264"/>
            <a:ext cx="4731222" cy="0"/>
          </a:xfrm>
          <a:prstGeom prst="line">
            <a:avLst/>
          </a:prstGeom>
          <a:ln w="222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Диаграмма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3791802"/>
              </p:ext>
            </p:extLst>
          </p:nvPr>
        </p:nvGraphicFramePr>
        <p:xfrm>
          <a:off x="3275856" y="980728"/>
          <a:ext cx="5762625" cy="3867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63" y="1462718"/>
            <a:ext cx="3403394" cy="2274924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316795" y="1474636"/>
            <a:ext cx="1075936" cy="584775"/>
          </a:xfrm>
          <a:prstGeom prst="rect">
            <a:avLst/>
          </a:prstGeom>
          <a:noFill/>
          <a:ln w="508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52%</a:t>
            </a:r>
            <a:r>
              <a:rPr lang="ru-RU" b="1" dirty="0" smtClean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endParaRPr lang="ru-RU" b="1" dirty="0">
              <a:solidFill>
                <a:srgbClr val="ED7D31">
                  <a:lumMod val="50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05494" y="2024824"/>
            <a:ext cx="659156" cy="338554"/>
          </a:xfrm>
          <a:prstGeom prst="rect">
            <a:avLst/>
          </a:prstGeom>
          <a:noFill/>
          <a:ln w="508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C000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2016</a:t>
            </a:r>
            <a:endParaRPr lang="ru-RU" sz="1600" b="1" dirty="0">
              <a:solidFill>
                <a:srgbClr val="FFC000">
                  <a:lumMod val="50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1424025" y="1743664"/>
            <a:ext cx="757501" cy="281160"/>
          </a:xfrm>
          <a:prstGeom prst="rightArrow">
            <a:avLst/>
          </a:prstGeom>
          <a:solidFill>
            <a:schemeClr val="bg1"/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>
                  <a:lumMod val="50000"/>
                </a:srgb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1506" y="3725252"/>
            <a:ext cx="3382951" cy="338554"/>
          </a:xfrm>
          <a:prstGeom prst="rect">
            <a:avLst/>
          </a:prstGeom>
          <a:solidFill>
            <a:srgbClr val="006FB8"/>
          </a:solidFill>
          <a:ln w="25400"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 sz="1600" dirty="0">
                <a:solidFill>
                  <a:prstClr val="white"/>
                </a:solidFill>
              </a:rPr>
              <a:t>ДОЛЯ </a:t>
            </a:r>
            <a:r>
              <a:rPr lang="ru-RU" sz="1600" dirty="0" smtClean="0">
                <a:solidFill>
                  <a:prstClr val="white"/>
                </a:solidFill>
              </a:rPr>
              <a:t>ОКАЗАННЫХ УСЛУГ</a:t>
            </a:r>
            <a:endParaRPr lang="ru-RU" sz="1600" dirty="0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117761" y="1509770"/>
            <a:ext cx="1422184" cy="584775"/>
          </a:xfrm>
          <a:prstGeom prst="rect">
            <a:avLst/>
          </a:prstGeom>
          <a:noFill/>
          <a:ln w="508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68,3%</a:t>
            </a:r>
            <a:r>
              <a:rPr lang="ru-RU" b="1" dirty="0" smtClean="0">
                <a:solidFill>
                  <a:srgbClr val="ED7D31">
                    <a:lumMod val="75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endParaRPr lang="ru-RU" b="1" dirty="0">
              <a:solidFill>
                <a:srgbClr val="ED7D31">
                  <a:lumMod val="75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181526" y="2024824"/>
            <a:ext cx="1263487" cy="338554"/>
          </a:xfrm>
          <a:prstGeom prst="rect">
            <a:avLst/>
          </a:prstGeom>
          <a:noFill/>
          <a:ln w="508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C000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июль 2017</a:t>
            </a:r>
            <a:endParaRPr lang="ru-RU" sz="1600" b="1" dirty="0">
              <a:solidFill>
                <a:srgbClr val="FFC000">
                  <a:lumMod val="50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47717" y="1093386"/>
            <a:ext cx="3386740" cy="2941942"/>
          </a:xfrm>
          <a:prstGeom prst="rect">
            <a:avLst/>
          </a:prstGeom>
          <a:noFill/>
          <a:ln w="25400">
            <a:solidFill>
              <a:srgbClr val="006F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rgbClr val="ED7D31">
                  <a:lumMod val="75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1506" y="1093386"/>
            <a:ext cx="3382951" cy="369332"/>
          </a:xfrm>
          <a:prstGeom prst="rect">
            <a:avLst/>
          </a:prstGeom>
          <a:solidFill>
            <a:srgbClr val="006FB8"/>
          </a:solidFill>
          <a:ln w="25400"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3000" b="1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algn="ctr"/>
            <a:r>
              <a:rPr lang="ru-RU" sz="1800" dirty="0">
                <a:solidFill>
                  <a:prstClr val="white"/>
                </a:solidFill>
              </a:rPr>
              <a:t>ЧЕРЕЗ </a:t>
            </a:r>
            <a:r>
              <a:rPr lang="ru-RU" sz="1800" dirty="0" smtClean="0">
                <a:solidFill>
                  <a:prstClr val="white"/>
                </a:solidFill>
              </a:rPr>
              <a:t>МФЦ</a:t>
            </a: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33338" y="4348353"/>
            <a:ext cx="6186202" cy="1783298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555776" y="108611"/>
            <a:ext cx="658822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УРОВЕНЬ ПРЕДОСТАВЛЕНИЯ УСЛУГИ ПО ПОСТАНОВКЕ </a:t>
            </a:r>
          </a:p>
          <a:p>
            <a:pPr algn="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НА КАДАСТРОВЫЙ УЧЕТ ЧЕРЕЗ МФЦ</a:t>
            </a:r>
          </a:p>
        </p:txBody>
      </p:sp>
      <p:sp>
        <p:nvSpPr>
          <p:cNvPr id="42" name="Овал 41"/>
          <p:cNvSpPr/>
          <p:nvPr/>
        </p:nvSpPr>
        <p:spPr>
          <a:xfrm>
            <a:off x="653682" y="80040"/>
            <a:ext cx="2008735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Фактор 3.3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36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648542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17</a:t>
            </a:fld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283968" y="754832"/>
            <a:ext cx="44626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9900"/>
                </a:solidFill>
                <a:cs typeface="Trebuchet MS"/>
              </a:rPr>
              <a:t>Показатели СЗФО РФ на 01.07.2017</a:t>
            </a:r>
            <a:endParaRPr lang="ru-RU" b="1" dirty="0">
              <a:solidFill>
                <a:srgbClr val="009900"/>
              </a:solidFill>
              <a:cs typeface="Trebuchet MS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034407" y="1886324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68,3%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320704" y="1229050"/>
            <a:ext cx="5325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100%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882280" y="1381450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94,1%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202468" y="1490568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89,9%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652120" y="1451204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89,4%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954641" y="1648269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82,2%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374664" y="1509770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78,5%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833243" y="1728203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77,9%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216178" y="1886546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63,1%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7532477" y="2163545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55,1%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7909461" y="2323181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49,3%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8388424" y="2267298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47,7%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 rot="18919422">
            <a:off x="3093403" y="4015888"/>
            <a:ext cx="1438679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b="1" i="1" u="sng" dirty="0" smtClean="0"/>
              <a:t>Среднее по РФ</a:t>
            </a:r>
            <a:endParaRPr lang="ru-RU" sz="1200" b="1" i="1" u="sng" dirty="0"/>
          </a:p>
        </p:txBody>
      </p:sp>
      <p:pic>
        <p:nvPicPr>
          <p:cNvPr id="3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757" y="5157192"/>
            <a:ext cx="2031981" cy="1540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Прямоугольник 53"/>
          <p:cNvSpPr/>
          <p:nvPr/>
        </p:nvSpPr>
        <p:spPr>
          <a:xfrm>
            <a:off x="6470757" y="5623051"/>
            <a:ext cx="10729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2017-70%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2021-90%</a:t>
            </a: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6322299" y="5292848"/>
            <a:ext cx="11521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ЦЕЛЬ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7941681" y="1151470"/>
            <a:ext cx="10807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н</a:t>
            </a:r>
            <a:r>
              <a:rPr lang="ru-RU" sz="1200" dirty="0" smtClean="0"/>
              <a:t>а 31.12.2016</a:t>
            </a:r>
          </a:p>
          <a:p>
            <a:endParaRPr lang="ru-RU" sz="1200" dirty="0" smtClean="0"/>
          </a:p>
          <a:p>
            <a:r>
              <a:rPr lang="ru-RU" sz="1200" dirty="0" smtClean="0"/>
              <a:t>на 01.07.2017</a:t>
            </a:r>
            <a:endParaRPr lang="ru-RU" sz="1200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7812349" y="1209486"/>
            <a:ext cx="141010" cy="13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7806596" y="1609782"/>
            <a:ext cx="141010" cy="134637"/>
          </a:xfrm>
          <a:prstGeom prst="rect">
            <a:avLst/>
          </a:prstGeom>
          <a:solidFill>
            <a:srgbClr val="0099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997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3" y="1700808"/>
            <a:ext cx="4157663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19674" y="2186008"/>
            <a:ext cx="3312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Подача заявления и необходимого пакета документов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1" y="3573016"/>
            <a:ext cx="4292600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698504" y="4437112"/>
            <a:ext cx="30058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9900"/>
                </a:solidFill>
              </a:rPr>
              <a:t>Регистрация права собственности</a:t>
            </a:r>
            <a:endParaRPr lang="ru-RU" sz="1600" b="1" dirty="0">
              <a:solidFill>
                <a:srgbClr val="0099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94975" y="188640"/>
            <a:ext cx="70207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  <a:cs typeface="Trebuchet MS"/>
              </a:rPr>
              <a:t>«РЕГИСТРАЦИЯ ПРАВА СОБСТВЕННОСТИ НА ЗЕМЕЛЬНЫЕ УЧАСТКИ И ОБЪЕКТЫ НЕДВИЖИМОГО ИМУЩЕСТВА»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174915" y="1072728"/>
            <a:ext cx="19710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5</a:t>
            </a: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факторов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06428" y="2512888"/>
            <a:ext cx="236417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9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показателей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09" y="1072729"/>
            <a:ext cx="4693946" cy="102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30000"/>
              </a:spcBef>
            </a:pPr>
            <a:r>
              <a:rPr lang="ru-RU" sz="1600" b="1" dirty="0">
                <a:solidFill>
                  <a:schemeClr val="tx2"/>
                </a:solidFill>
              </a:rPr>
              <a:t>Фактор 1.1. </a:t>
            </a:r>
            <a:r>
              <a:rPr lang="ru-RU" sz="1600" dirty="0" smtClean="0">
                <a:solidFill>
                  <a:prstClr val="black"/>
                </a:solidFill>
              </a:rPr>
              <a:t>Уровень предоставления услуги по регистрации прав через МФЦ</a:t>
            </a:r>
          </a:p>
          <a:p>
            <a:pPr lvl="0">
              <a:spcBef>
                <a:spcPct val="30000"/>
              </a:spcBef>
            </a:pPr>
            <a:r>
              <a:rPr lang="ru-RU" sz="1600" b="1" dirty="0">
                <a:solidFill>
                  <a:schemeClr val="tx2"/>
                </a:solidFill>
              </a:rPr>
              <a:t>Фактор </a:t>
            </a:r>
            <a:r>
              <a:rPr lang="ru-RU" sz="1600" b="1" dirty="0" smtClean="0">
                <a:solidFill>
                  <a:schemeClr val="tx2"/>
                </a:solidFill>
              </a:rPr>
              <a:t>1.2. </a:t>
            </a:r>
            <a:r>
              <a:rPr lang="ru-RU" sz="1600" dirty="0" smtClean="0">
                <a:solidFill>
                  <a:prstClr val="black"/>
                </a:solidFill>
              </a:rPr>
              <a:t>Доступность подачи заявления</a:t>
            </a:r>
          </a:p>
        </p:txBody>
      </p:sp>
      <p:cxnSp>
        <p:nvCxnSpPr>
          <p:cNvPr id="11" name="Straight Connector 22"/>
          <p:cNvCxnSpPr>
            <a:cxnSpLocks noChangeShapeType="1"/>
          </p:cNvCxnSpPr>
          <p:nvPr/>
        </p:nvCxnSpPr>
        <p:spPr bwMode="auto">
          <a:xfrm>
            <a:off x="64268" y="2144736"/>
            <a:ext cx="4654787" cy="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/>
          </a:ln>
        </p:spPr>
      </p:cxnSp>
      <p:sp>
        <p:nvSpPr>
          <p:cNvPr id="13" name="Прямоугольник 12"/>
          <p:cNvSpPr/>
          <p:nvPr/>
        </p:nvSpPr>
        <p:spPr>
          <a:xfrm>
            <a:off x="4499992" y="5229200"/>
            <a:ext cx="4546338" cy="1373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spcBef>
                <a:spcPct val="30000"/>
              </a:spcBef>
            </a:pPr>
            <a:r>
              <a:rPr lang="ru-RU" sz="1600" b="1" dirty="0">
                <a:solidFill>
                  <a:schemeClr val="tx2"/>
                </a:solidFill>
              </a:rPr>
              <a:t>Фактор </a:t>
            </a:r>
            <a:r>
              <a:rPr lang="ru-RU" sz="1600" b="1" dirty="0" smtClean="0">
                <a:solidFill>
                  <a:schemeClr val="tx2"/>
                </a:solidFill>
              </a:rPr>
              <a:t>2.1</a:t>
            </a:r>
            <a:r>
              <a:rPr lang="ru-RU" sz="1600" b="1" dirty="0">
                <a:solidFill>
                  <a:schemeClr val="tx2"/>
                </a:solidFill>
              </a:rPr>
              <a:t>. </a:t>
            </a:r>
            <a:r>
              <a:rPr lang="ru-RU" sz="1600" dirty="0" smtClean="0">
                <a:solidFill>
                  <a:prstClr val="black"/>
                </a:solidFill>
              </a:rPr>
              <a:t>Обеспечение межведомственного взаимодействия</a:t>
            </a:r>
          </a:p>
          <a:p>
            <a:pPr lvl="0" algn="just">
              <a:spcBef>
                <a:spcPct val="30000"/>
              </a:spcBef>
            </a:pPr>
            <a:r>
              <a:rPr lang="ru-RU" sz="1600" b="1" dirty="0">
                <a:solidFill>
                  <a:schemeClr val="tx2"/>
                </a:solidFill>
              </a:rPr>
              <a:t>Фактор </a:t>
            </a:r>
            <a:r>
              <a:rPr lang="ru-RU" sz="1600" b="1" dirty="0" smtClean="0">
                <a:solidFill>
                  <a:schemeClr val="tx2"/>
                </a:solidFill>
              </a:rPr>
              <a:t>2.2. </a:t>
            </a:r>
            <a:r>
              <a:rPr lang="ru-RU" sz="1600" dirty="0" smtClean="0">
                <a:solidFill>
                  <a:prstClr val="black"/>
                </a:solidFill>
              </a:rPr>
              <a:t>Срок регистрации прав</a:t>
            </a:r>
          </a:p>
          <a:p>
            <a:pPr lvl="0" algn="just">
              <a:spcBef>
                <a:spcPct val="30000"/>
              </a:spcBef>
            </a:pPr>
            <a:r>
              <a:rPr lang="ru-RU" sz="1600" b="1" dirty="0">
                <a:solidFill>
                  <a:schemeClr val="tx2"/>
                </a:solidFill>
              </a:rPr>
              <a:t>Фактор </a:t>
            </a:r>
            <a:r>
              <a:rPr lang="ru-RU" sz="1600" b="1" dirty="0" smtClean="0">
                <a:solidFill>
                  <a:schemeClr val="tx2"/>
                </a:solidFill>
              </a:rPr>
              <a:t>2.3.</a:t>
            </a:r>
            <a:r>
              <a:rPr lang="ru-RU" sz="1600" dirty="0" smtClean="0">
                <a:solidFill>
                  <a:prstClr val="black"/>
                </a:solidFill>
              </a:rPr>
              <a:t> Качество регистрационного процесса</a:t>
            </a:r>
            <a:endParaRPr lang="ru-RU" sz="1600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22"/>
          <p:cNvCxnSpPr>
            <a:cxnSpLocks noChangeShapeType="1"/>
          </p:cNvCxnSpPr>
          <p:nvPr/>
        </p:nvCxnSpPr>
        <p:spPr bwMode="auto">
          <a:xfrm>
            <a:off x="3945437" y="5154725"/>
            <a:ext cx="5100893" cy="0"/>
          </a:xfrm>
          <a:prstGeom prst="line">
            <a:avLst/>
          </a:prstGeom>
          <a:noFill/>
          <a:ln w="28575">
            <a:solidFill>
              <a:srgbClr val="009900"/>
            </a:solidFill>
            <a:round/>
            <a:headEnd/>
            <a:tailEnd/>
          </a:ln>
        </p:spPr>
      </p:cxnSp>
      <p:sp>
        <p:nvSpPr>
          <p:cNvPr id="1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18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21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Диаграмма 4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9733134"/>
              </p:ext>
            </p:extLst>
          </p:nvPr>
        </p:nvGraphicFramePr>
        <p:xfrm>
          <a:off x="3246866" y="846517"/>
          <a:ext cx="5865629" cy="38876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4" name="Прямая соединительная линия 63"/>
          <p:cNvCxnSpPr/>
          <p:nvPr/>
        </p:nvCxnSpPr>
        <p:spPr>
          <a:xfrm>
            <a:off x="4024880" y="1812138"/>
            <a:ext cx="5087615" cy="0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Рисунок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8" y="1199742"/>
            <a:ext cx="3375777" cy="241057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33943" y="4365104"/>
            <a:ext cx="5446120" cy="1783298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555776" y="-26195"/>
            <a:ext cx="6415960" cy="872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35340" y="86551"/>
            <a:ext cx="658822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УРОВЕНЬ ПРЕДОСТАВЛЕНИЯ УСЛУГИ </a:t>
            </a:r>
          </a:p>
          <a:p>
            <a:pPr algn="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ПО РЕГИСТРАЦИИ ПРАВ ЧЕРЕЗ МФЦ</a:t>
            </a:r>
          </a:p>
        </p:txBody>
      </p:sp>
      <p:sp>
        <p:nvSpPr>
          <p:cNvPr id="42" name="Овал 41"/>
          <p:cNvSpPr/>
          <p:nvPr/>
        </p:nvSpPr>
        <p:spPr>
          <a:xfrm>
            <a:off x="809971" y="57980"/>
            <a:ext cx="2152751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Фактор 1.1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49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992093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19</a:t>
            </a:fld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88478" y="1382713"/>
            <a:ext cx="1075937" cy="584775"/>
          </a:xfrm>
          <a:prstGeom prst="rect">
            <a:avLst/>
          </a:prstGeom>
          <a:noFill/>
          <a:ln w="508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65%</a:t>
            </a:r>
            <a:r>
              <a:rPr lang="ru-RU" b="1" dirty="0" smtClean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endParaRPr lang="ru-RU" b="1" dirty="0">
              <a:solidFill>
                <a:srgbClr val="ED7D31">
                  <a:lumMod val="50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77178" y="1932901"/>
            <a:ext cx="659156" cy="338554"/>
          </a:xfrm>
          <a:prstGeom prst="rect">
            <a:avLst/>
          </a:prstGeom>
          <a:noFill/>
          <a:ln w="508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C000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2016</a:t>
            </a:r>
            <a:endParaRPr lang="ru-RU" sz="1600" b="1" dirty="0">
              <a:solidFill>
                <a:srgbClr val="FFC000">
                  <a:lumMod val="50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Стрелка вправо 36"/>
          <p:cNvSpPr/>
          <p:nvPr/>
        </p:nvSpPr>
        <p:spPr>
          <a:xfrm>
            <a:off x="1295709" y="1651741"/>
            <a:ext cx="757501" cy="281160"/>
          </a:xfrm>
          <a:prstGeom prst="rightArrow">
            <a:avLst/>
          </a:prstGeom>
          <a:solidFill>
            <a:schemeClr val="bg1"/>
          </a:solidFill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>
                  <a:lumMod val="50000"/>
                </a:srgbClr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006099" y="1382713"/>
            <a:ext cx="1422184" cy="584775"/>
          </a:xfrm>
          <a:prstGeom prst="rect">
            <a:avLst/>
          </a:prstGeom>
          <a:noFill/>
          <a:ln w="508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ED7D31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77,4%</a:t>
            </a:r>
            <a:r>
              <a:rPr lang="ru-RU" b="1" dirty="0" smtClean="0">
                <a:solidFill>
                  <a:srgbClr val="ED7D31">
                    <a:lumMod val="75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endParaRPr lang="ru-RU" b="1" dirty="0">
              <a:solidFill>
                <a:srgbClr val="ED7D31">
                  <a:lumMod val="75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053210" y="1932901"/>
            <a:ext cx="1263487" cy="338554"/>
          </a:xfrm>
          <a:prstGeom prst="rect">
            <a:avLst/>
          </a:prstGeom>
          <a:noFill/>
          <a:ln w="508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C000">
                    <a:lumMod val="50000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июль 2017</a:t>
            </a:r>
            <a:endParaRPr lang="ru-RU" sz="1600" b="1" dirty="0">
              <a:solidFill>
                <a:srgbClr val="FFC000">
                  <a:lumMod val="50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1749" y="994825"/>
            <a:ext cx="3386740" cy="2941942"/>
          </a:xfrm>
          <a:prstGeom prst="rect">
            <a:avLst/>
          </a:prstGeom>
          <a:noFill/>
          <a:ln w="25400">
            <a:solidFill>
              <a:srgbClr val="006F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rgbClr val="ED7D31">
                  <a:lumMod val="75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6632" y="843971"/>
            <a:ext cx="3382951" cy="369332"/>
          </a:xfrm>
          <a:prstGeom prst="rect">
            <a:avLst/>
          </a:prstGeom>
          <a:solidFill>
            <a:srgbClr val="006FB8"/>
          </a:solidFill>
          <a:ln w="25400"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3000" b="1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algn="ctr"/>
            <a:r>
              <a:rPr lang="ru-RU" sz="1800" dirty="0">
                <a:solidFill>
                  <a:prstClr val="white"/>
                </a:solidFill>
              </a:rPr>
              <a:t>ЧЕРЕЗ </a:t>
            </a:r>
            <a:r>
              <a:rPr lang="ru-RU" sz="1800" dirty="0" smtClean="0">
                <a:solidFill>
                  <a:prstClr val="white"/>
                </a:solidFill>
              </a:rPr>
              <a:t>МФЦ</a:t>
            </a: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270724" y="661851"/>
            <a:ext cx="446269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rgbClr val="009900"/>
                </a:solidFill>
                <a:cs typeface="Trebuchet MS"/>
              </a:rPr>
              <a:t>Показатели СЗФО РФ на 01.07.2017</a:t>
            </a:r>
            <a:endParaRPr lang="ru-RU" sz="1600" b="1" dirty="0">
              <a:solidFill>
                <a:srgbClr val="009900"/>
              </a:solidFill>
              <a:cs typeface="Trebuchet MS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011562" y="1342505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77,4%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427984" y="988206"/>
            <a:ext cx="5325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100%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855315" y="1002466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99,1%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5225054" y="1128314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95,5%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707534" y="1140311"/>
            <a:ext cx="4539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92%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6061868" y="1198863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87,2%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6490495" y="1061243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85,3%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893651" y="1244999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84,9%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311794" y="1298417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80,4%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7732061" y="1398102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76,4%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8131641" y="1438250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72,6%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8558931" y="1475862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69,2%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 rot="18919422">
            <a:off x="3153331" y="3273900"/>
            <a:ext cx="1452973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b="1" i="1" u="sng" dirty="0" smtClean="0"/>
              <a:t>Среднее по РФ</a:t>
            </a:r>
            <a:endParaRPr lang="ru-RU" sz="1200" b="1" i="1" u="sng" dirty="0"/>
          </a:p>
        </p:txBody>
      </p:sp>
      <p:sp>
        <p:nvSpPr>
          <p:cNvPr id="38" name="TextBox 37"/>
          <p:cNvSpPr txBox="1"/>
          <p:nvPr/>
        </p:nvSpPr>
        <p:spPr>
          <a:xfrm>
            <a:off x="29953" y="3604118"/>
            <a:ext cx="3382951" cy="338554"/>
          </a:xfrm>
          <a:prstGeom prst="rect">
            <a:avLst/>
          </a:prstGeom>
          <a:solidFill>
            <a:srgbClr val="006FB8"/>
          </a:solidFill>
          <a:ln w="25400"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 sz="1600" dirty="0">
                <a:solidFill>
                  <a:prstClr val="white"/>
                </a:solidFill>
              </a:rPr>
              <a:t>ДОЛЯ </a:t>
            </a:r>
            <a:r>
              <a:rPr lang="ru-RU" sz="1600" dirty="0" smtClean="0">
                <a:solidFill>
                  <a:prstClr val="white"/>
                </a:solidFill>
              </a:rPr>
              <a:t>ОКАЗАННЫХ УСЛУГ</a:t>
            </a:r>
            <a:endParaRPr lang="ru-RU" sz="1600" dirty="0">
              <a:solidFill>
                <a:prstClr val="white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4356602" y="4089782"/>
            <a:ext cx="2882089" cy="1292662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180000" lvl="0" algn="ctr">
              <a:spcAft>
                <a:spcPts val="0"/>
              </a:spcAft>
            </a:pPr>
            <a:r>
              <a:rPr lang="ru-RU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744,7 млн. руб</a:t>
            </a:r>
            <a:r>
              <a:rPr lang="ru-RU" b="1" dirty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</a:t>
            </a:r>
            <a:endParaRPr lang="en-US" b="1" dirty="0">
              <a:solidFill>
                <a:srgbClr val="0099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80000" lvl="0" algn="ctr">
              <a:spcAft>
                <a:spcPts val="0"/>
              </a:spcAft>
            </a:pPr>
            <a:r>
              <a:rPr lang="ru-RU" sz="12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поступило в бюджеты </a:t>
            </a:r>
          </a:p>
          <a:p>
            <a:pPr marL="180000" lvl="0" algn="ctr">
              <a:spcAft>
                <a:spcPts val="0"/>
              </a:spcAft>
            </a:pPr>
            <a:r>
              <a:rPr lang="ru-RU" sz="12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р</a:t>
            </a:r>
            <a:r>
              <a:rPr lang="ru-RU" sz="12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егионов СЗФО  </a:t>
            </a:r>
            <a:br>
              <a:rPr lang="ru-RU" sz="12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sz="12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за 1 полугодие 2017 </a:t>
            </a:r>
            <a:br>
              <a:rPr lang="ru-RU" sz="12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sz="12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от предоставления услуг Росреестра</a:t>
            </a:r>
            <a:endParaRPr lang="en-US" sz="12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8049171" y="884451"/>
            <a:ext cx="10807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н</a:t>
            </a:r>
            <a:r>
              <a:rPr lang="ru-RU" sz="1200" dirty="0" smtClean="0"/>
              <a:t>а 31.12.2016</a:t>
            </a:r>
          </a:p>
          <a:p>
            <a:r>
              <a:rPr lang="ru-RU" sz="1200" dirty="0" smtClean="0"/>
              <a:t>на 01.07.2017</a:t>
            </a:r>
            <a:endParaRPr lang="ru-RU" sz="1200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7908161" y="965447"/>
            <a:ext cx="141010" cy="13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/>
          <p:nvPr/>
        </p:nvSpPr>
        <p:spPr>
          <a:xfrm>
            <a:off x="7915694" y="1186110"/>
            <a:ext cx="141010" cy="134637"/>
          </a:xfrm>
          <a:prstGeom prst="rect">
            <a:avLst/>
          </a:prstGeom>
          <a:solidFill>
            <a:srgbClr val="0099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647418"/>
              </p:ext>
            </p:extLst>
          </p:nvPr>
        </p:nvGraphicFramePr>
        <p:xfrm>
          <a:off x="179937" y="4919602"/>
          <a:ext cx="4395676" cy="1013460"/>
        </p:xfrm>
        <a:graphic>
          <a:graphicData uri="http://schemas.openxmlformats.org/drawingml/2006/table">
            <a:tbl>
              <a:tblPr/>
              <a:tblGrid>
                <a:gridCol w="2655329"/>
                <a:gridCol w="1740347"/>
              </a:tblGrid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Санкт-Петербург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294,1</a:t>
                      </a:r>
                      <a:endParaRPr lang="ru-RU" sz="16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Ленинградская обл.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143,18</a:t>
                      </a:r>
                      <a:endParaRPr lang="ru-RU" sz="16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Калининградская обл.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69,67</a:t>
                      </a:r>
                      <a:endParaRPr lang="ru-RU" sz="16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Вологодская обл</a:t>
                      </a: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49,36</a:t>
                      </a:r>
                      <a:endParaRPr lang="ru-RU" sz="16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386" y="5402534"/>
            <a:ext cx="1919215" cy="1455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" name="Прямоугольник 80"/>
          <p:cNvSpPr/>
          <p:nvPr/>
        </p:nvSpPr>
        <p:spPr>
          <a:xfrm>
            <a:off x="6603996" y="5853268"/>
            <a:ext cx="10729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2017-70%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2021-90%</a:t>
            </a: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6564378" y="5517232"/>
            <a:ext cx="11521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ЦЕЛЬ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034" y="4089782"/>
            <a:ext cx="39457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Госпошлина, перечисленная </a:t>
            </a:r>
            <a:r>
              <a:rPr lang="ru-RU" sz="1400" b="1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 субъекта РФ </a:t>
            </a:r>
            <a:r>
              <a:rPr lang="ru-RU" sz="1400" b="1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400" b="1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состоянию на 01.07.2017, </a:t>
            </a:r>
            <a:r>
              <a:rPr lang="ru-RU" sz="1400" b="1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</a:t>
            </a:r>
            <a:r>
              <a:rPr lang="ru-RU" sz="1400" b="1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1400" b="1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b="1" u="sng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70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/>
          <p:cNvSpPr/>
          <p:nvPr/>
        </p:nvSpPr>
        <p:spPr>
          <a:xfrm>
            <a:off x="125684" y="5382780"/>
            <a:ext cx="4264734" cy="1373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spcBef>
                <a:spcPct val="30000"/>
              </a:spcBef>
            </a:pPr>
            <a:r>
              <a:rPr lang="ru-RU" sz="1400" b="1" dirty="0">
                <a:solidFill>
                  <a:schemeClr val="tx2"/>
                </a:solidFill>
              </a:rPr>
              <a:t>Фактор </a:t>
            </a:r>
            <a:r>
              <a:rPr lang="ru-RU" sz="1400" b="1" dirty="0" smtClean="0">
                <a:solidFill>
                  <a:schemeClr val="tx2"/>
                </a:solidFill>
              </a:rPr>
              <a:t>3.1</a:t>
            </a:r>
            <a:r>
              <a:rPr lang="ru-RU" sz="1400" b="1" dirty="0">
                <a:solidFill>
                  <a:schemeClr val="tx2"/>
                </a:solidFill>
              </a:rPr>
              <a:t>. </a:t>
            </a:r>
            <a:r>
              <a:rPr lang="ru-RU" sz="1400" dirty="0" smtClean="0">
                <a:solidFill>
                  <a:prstClr val="black"/>
                </a:solidFill>
              </a:rPr>
              <a:t>Уровень использования электронной услуги по постановке на кадастровый учет</a:t>
            </a:r>
          </a:p>
          <a:p>
            <a:pPr lvl="0" algn="just">
              <a:spcBef>
                <a:spcPct val="30000"/>
              </a:spcBef>
            </a:pPr>
            <a:r>
              <a:rPr lang="ru-RU" sz="1400" b="1" dirty="0">
                <a:solidFill>
                  <a:schemeClr val="tx2"/>
                </a:solidFill>
              </a:rPr>
              <a:t>Фактор </a:t>
            </a:r>
            <a:r>
              <a:rPr lang="ru-RU" sz="1400" b="1" dirty="0" smtClean="0">
                <a:solidFill>
                  <a:schemeClr val="tx2"/>
                </a:solidFill>
              </a:rPr>
              <a:t>3.2. </a:t>
            </a:r>
            <a:r>
              <a:rPr lang="ru-RU" sz="1400" dirty="0" smtClean="0">
                <a:solidFill>
                  <a:prstClr val="black"/>
                </a:solidFill>
              </a:rPr>
              <a:t>Обеспечение межведомственного взаимодействия</a:t>
            </a:r>
          </a:p>
          <a:p>
            <a:pPr lvl="0" algn="just">
              <a:spcBef>
                <a:spcPct val="30000"/>
              </a:spcBef>
            </a:pPr>
            <a:r>
              <a:rPr lang="ru-RU" sz="1400" b="1" dirty="0">
                <a:solidFill>
                  <a:schemeClr val="tx2"/>
                </a:solidFill>
              </a:rPr>
              <a:t>Фактор </a:t>
            </a:r>
            <a:r>
              <a:rPr lang="ru-RU" sz="1400" b="1" dirty="0" smtClean="0">
                <a:solidFill>
                  <a:schemeClr val="tx2"/>
                </a:solidFill>
              </a:rPr>
              <a:t>3.3. </a:t>
            </a:r>
            <a:r>
              <a:rPr lang="ru-RU" sz="1400" dirty="0" smtClean="0">
                <a:solidFill>
                  <a:prstClr val="black"/>
                </a:solidFill>
              </a:rPr>
              <a:t>Уровень предоставления услуги по постановке на кадастровый учет через МФЦ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08" y="756137"/>
            <a:ext cx="5579038" cy="1895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30000"/>
              </a:spcBef>
            </a:pPr>
            <a:r>
              <a:rPr lang="ru-RU" sz="1400" b="1" dirty="0" smtClean="0">
                <a:solidFill>
                  <a:schemeClr val="tx2"/>
                </a:solidFill>
              </a:rPr>
              <a:t>Фактор 1.1. </a:t>
            </a:r>
            <a:r>
              <a:rPr lang="ru-RU" sz="1400" dirty="0" smtClean="0">
                <a:solidFill>
                  <a:prstClr val="black"/>
                </a:solidFill>
              </a:rPr>
              <a:t>Наличие </a:t>
            </a:r>
            <a:r>
              <a:rPr lang="ru-RU" sz="1400" dirty="0">
                <a:solidFill>
                  <a:prstClr val="black"/>
                </a:solidFill>
              </a:rPr>
              <a:t>документов территориального </a:t>
            </a:r>
            <a:r>
              <a:rPr lang="ru-RU" sz="1400" dirty="0" smtClean="0">
                <a:solidFill>
                  <a:prstClr val="black"/>
                </a:solidFill>
              </a:rPr>
              <a:t>планирования</a:t>
            </a:r>
          </a:p>
          <a:p>
            <a:pPr lvl="0" algn="just">
              <a:spcBef>
                <a:spcPct val="30000"/>
              </a:spcBef>
            </a:pPr>
            <a:r>
              <a:rPr lang="ru-RU" sz="1400" b="1" dirty="0">
                <a:solidFill>
                  <a:schemeClr val="tx2"/>
                </a:solidFill>
              </a:rPr>
              <a:t>Фактор </a:t>
            </a:r>
            <a:r>
              <a:rPr lang="ru-RU" sz="1400" b="1" dirty="0" smtClean="0">
                <a:solidFill>
                  <a:schemeClr val="tx2"/>
                </a:solidFill>
              </a:rPr>
              <a:t>1.2. </a:t>
            </a:r>
            <a:r>
              <a:rPr lang="ru-RU" sz="1400" dirty="0">
                <a:solidFill>
                  <a:prstClr val="black"/>
                </a:solidFill>
              </a:rPr>
              <a:t>Учет в ЕГРН земельных участков с уточненной площадью в общей площади субъекта РФ</a:t>
            </a:r>
          </a:p>
          <a:p>
            <a:pPr lvl="0" algn="just">
              <a:spcBef>
                <a:spcPct val="30000"/>
              </a:spcBef>
            </a:pPr>
            <a:r>
              <a:rPr lang="ru-RU" sz="1400" b="1" dirty="0">
                <a:solidFill>
                  <a:schemeClr val="tx2"/>
                </a:solidFill>
              </a:rPr>
              <a:t>Фактор </a:t>
            </a:r>
            <a:r>
              <a:rPr lang="ru-RU" sz="1400" b="1" dirty="0" smtClean="0">
                <a:solidFill>
                  <a:schemeClr val="tx2"/>
                </a:solidFill>
              </a:rPr>
              <a:t>1.3. </a:t>
            </a:r>
            <a:r>
              <a:rPr lang="ru-RU" sz="1400" dirty="0" smtClean="0">
                <a:solidFill>
                  <a:prstClr val="black"/>
                </a:solidFill>
              </a:rPr>
              <a:t>Внесение </a:t>
            </a:r>
            <a:r>
              <a:rPr lang="ru-RU" sz="1400" dirty="0">
                <a:solidFill>
                  <a:prstClr val="black"/>
                </a:solidFill>
              </a:rPr>
              <a:t>в ЕГРН сведений о границах административно-территориальных образований</a:t>
            </a:r>
          </a:p>
          <a:p>
            <a:pPr lvl="0" algn="just">
              <a:spcBef>
                <a:spcPct val="30000"/>
              </a:spcBef>
            </a:pPr>
            <a:r>
              <a:rPr lang="ru-RU" sz="1400" b="1" dirty="0">
                <a:solidFill>
                  <a:schemeClr val="tx2"/>
                </a:solidFill>
              </a:rPr>
              <a:t>Фактор </a:t>
            </a:r>
            <a:r>
              <a:rPr lang="ru-RU" sz="1400" b="1" dirty="0" smtClean="0">
                <a:solidFill>
                  <a:schemeClr val="tx2"/>
                </a:solidFill>
              </a:rPr>
              <a:t>1.4. </a:t>
            </a:r>
            <a:r>
              <a:rPr lang="ru-RU" sz="1400" dirty="0" smtClean="0">
                <a:solidFill>
                  <a:prstClr val="black"/>
                </a:solidFill>
              </a:rPr>
              <a:t>Срок </a:t>
            </a:r>
            <a:r>
              <a:rPr lang="ru-RU" sz="1400" dirty="0">
                <a:solidFill>
                  <a:prstClr val="black"/>
                </a:solidFill>
              </a:rPr>
              <a:t>подготовки схемы расположения земельного участка на кадастровом плане территории</a:t>
            </a:r>
          </a:p>
          <a:p>
            <a:pPr lvl="0" algn="just">
              <a:spcBef>
                <a:spcPct val="30000"/>
              </a:spcBef>
            </a:pPr>
            <a:r>
              <a:rPr lang="ru-RU" sz="1400" b="1" dirty="0">
                <a:solidFill>
                  <a:schemeClr val="tx2"/>
                </a:solidFill>
              </a:rPr>
              <a:t>Фактор </a:t>
            </a:r>
            <a:r>
              <a:rPr lang="ru-RU" sz="1400" b="1" dirty="0" smtClean="0">
                <a:solidFill>
                  <a:schemeClr val="tx2"/>
                </a:solidFill>
              </a:rPr>
              <a:t>1.5. </a:t>
            </a:r>
            <a:r>
              <a:rPr lang="ru-RU" sz="1400" dirty="0" smtClean="0">
                <a:solidFill>
                  <a:prstClr val="black"/>
                </a:solidFill>
              </a:rPr>
              <a:t>Срок </a:t>
            </a:r>
            <a:r>
              <a:rPr lang="ru-RU" sz="1400" dirty="0">
                <a:solidFill>
                  <a:prstClr val="black"/>
                </a:solidFill>
              </a:rPr>
              <a:t>присвоения адреса земельному участку</a:t>
            </a:r>
          </a:p>
        </p:txBody>
      </p:sp>
      <p:grpSp>
        <p:nvGrpSpPr>
          <p:cNvPr id="8" name="Group 57"/>
          <p:cNvGrpSpPr>
            <a:grpSpLocks/>
          </p:cNvGrpSpPr>
          <p:nvPr/>
        </p:nvGrpSpPr>
        <p:grpSpPr bwMode="auto">
          <a:xfrm>
            <a:off x="2065968" y="2391266"/>
            <a:ext cx="5095897" cy="3133093"/>
            <a:chOff x="21720" y="2971807"/>
            <a:chExt cx="5095513" cy="3133728"/>
          </a:xfrm>
        </p:grpSpPr>
        <p:grpSp>
          <p:nvGrpSpPr>
            <p:cNvPr id="9" name="Group 16"/>
            <p:cNvGrpSpPr>
              <a:grpSpLocks/>
            </p:cNvGrpSpPr>
            <p:nvPr/>
          </p:nvGrpSpPr>
          <p:grpSpPr bwMode="auto">
            <a:xfrm>
              <a:off x="21720" y="2971807"/>
              <a:ext cx="3850474" cy="3098961"/>
              <a:chOff x="434" y="1066"/>
              <a:chExt cx="2695" cy="2169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auto">
              <a:xfrm>
                <a:off x="1056" y="1248"/>
                <a:ext cx="2073" cy="1987"/>
              </a:xfrm>
              <a:custGeom>
                <a:avLst/>
                <a:gdLst>
                  <a:gd name="T0" fmla="*/ 638 w 21600"/>
                  <a:gd name="T1" fmla="*/ 76 h 21600"/>
                  <a:gd name="T2" fmla="*/ 294 w 21600"/>
                  <a:gd name="T3" fmla="*/ 726 h 21600"/>
                  <a:gd name="T4" fmla="*/ 825 w 21600"/>
                  <a:gd name="T5" fmla="*/ 507 h 21600"/>
                  <a:gd name="T6" fmla="*/ 1567 w 21600"/>
                  <a:gd name="T7" fmla="*/ -140 h 21600"/>
                  <a:gd name="T8" fmla="*/ 1820 w 21600"/>
                  <a:gd name="T9" fmla="*/ 497 h 21600"/>
                  <a:gd name="T10" fmla="*/ 1155 w 21600"/>
                  <a:gd name="T11" fmla="*/ 74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8 w 21600"/>
                  <a:gd name="T19" fmla="*/ 3163 h 21600"/>
                  <a:gd name="T20" fmla="*/ 18432 w 21600"/>
                  <a:gd name="T21" fmla="*/ 18437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13143" y="5576"/>
                    </a:moveTo>
                    <a:cubicBezTo>
                      <a:pt x="12406" y="5245"/>
                      <a:pt x="11607" y="5075"/>
                      <a:pt x="10800" y="5075"/>
                    </a:cubicBezTo>
                    <a:cubicBezTo>
                      <a:pt x="8415" y="5074"/>
                      <a:pt x="6280" y="6552"/>
                      <a:pt x="5441" y="8784"/>
                    </a:cubicBezTo>
                    <a:lnTo>
                      <a:pt x="691" y="6997"/>
                    </a:lnTo>
                    <a:cubicBezTo>
                      <a:pt x="2275" y="2787"/>
                      <a:pt x="6302" y="-1"/>
                      <a:pt x="10800" y="0"/>
                    </a:cubicBezTo>
                    <a:cubicBezTo>
                      <a:pt x="12324" y="0"/>
                      <a:pt x="13830" y="322"/>
                      <a:pt x="15221" y="946"/>
                    </a:cubicBezTo>
                    <a:lnTo>
                      <a:pt x="16326" y="-1517"/>
                    </a:lnTo>
                    <a:lnTo>
                      <a:pt x="18961" y="5405"/>
                    </a:lnTo>
                    <a:lnTo>
                      <a:pt x="12038" y="8040"/>
                    </a:lnTo>
                    <a:lnTo>
                      <a:pt x="13143" y="5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3300"/>
                  </a:gs>
                  <a:gs pos="100000">
                    <a:srgbClr val="FFCC00"/>
                  </a:gs>
                </a:gsLst>
                <a:path path="rect">
                  <a:fillToRect r="100000" b="100000"/>
                </a:path>
              </a:gradFill>
              <a:ln w="28575" algn="ctr">
                <a:solidFill>
                  <a:srgbClr val="990000"/>
                </a:solidFill>
                <a:miter lim="800000"/>
                <a:headEnd/>
                <a:tailEnd/>
              </a:ln>
            </p:spPr>
            <p:txBody>
              <a:bodyPr lIns="182880" tIns="0" rIns="182880" bIns="0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  <p:sp>
            <p:nvSpPr>
              <p:cNvPr id="19" name="Text Box 8"/>
              <p:cNvSpPr txBox="1">
                <a:spLocks noChangeArrowheads="1"/>
              </p:cNvSpPr>
              <p:nvPr/>
            </p:nvSpPr>
            <p:spPr bwMode="auto">
              <a:xfrm>
                <a:off x="434" y="1263"/>
                <a:ext cx="1934" cy="47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990000"/>
                </a:solidFill>
                <a:miter lim="800000"/>
                <a:headEnd/>
                <a:tailEnd/>
              </a:ln>
            </p:spPr>
            <p:txBody>
              <a:bodyPr wrap="square" tIns="91440" bIns="91440">
                <a:spAutoFit/>
              </a:bodyPr>
              <a:lstStyle/>
              <a:p>
                <a:pPr marL="63500" lvl="0" algn="ctr">
                  <a:defRPr/>
                </a:pPr>
                <a:r>
                  <a:rPr lang="ru-RU" sz="1600" b="1" kern="0" dirty="0">
                    <a:solidFill>
                      <a:srgbClr val="990000"/>
                    </a:solidFill>
                  </a:rPr>
                  <a:t>Анализ территории и выбор земельного участка</a:t>
                </a:r>
                <a:endParaRPr lang="en-US" sz="1600" b="1" kern="0" dirty="0">
                  <a:solidFill>
                    <a:srgbClr val="990000"/>
                  </a:solidFill>
                </a:endParaRPr>
              </a:p>
            </p:txBody>
          </p:sp>
          <p:sp>
            <p:nvSpPr>
              <p:cNvPr id="20" name="Text Box 10"/>
              <p:cNvSpPr txBox="1">
                <a:spLocks noChangeArrowheads="1"/>
              </p:cNvSpPr>
              <p:nvPr/>
            </p:nvSpPr>
            <p:spPr bwMode="auto">
              <a:xfrm>
                <a:off x="2151" y="1066"/>
                <a:ext cx="326" cy="237"/>
              </a:xfrm>
              <a:prstGeom prst="rect">
                <a:avLst/>
              </a:prstGeom>
              <a:solidFill>
                <a:srgbClr val="FDBB01"/>
              </a:solidFill>
              <a:ln w="28575" algn="ctr">
                <a:solidFill>
                  <a:srgbClr val="990000"/>
                </a:solidFill>
                <a:miter lim="800000"/>
                <a:headEnd/>
                <a:tailEnd/>
              </a:ln>
            </p:spPr>
            <p:txBody>
              <a:bodyPr wrap="square" lIns="45720" rIns="4572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990000"/>
                    </a:solidFill>
                    <a:effectLst/>
                    <a:uLnTx/>
                    <a:uFillTx/>
                    <a:latin typeface="Calibri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0" name="Group 17"/>
            <p:cNvGrpSpPr>
              <a:grpSpLocks/>
            </p:cNvGrpSpPr>
            <p:nvPr/>
          </p:nvGrpSpPr>
          <p:grpSpPr bwMode="auto">
            <a:xfrm>
              <a:off x="280950" y="3183579"/>
              <a:ext cx="3407565" cy="2780348"/>
              <a:chOff x="699" y="1296"/>
              <a:chExt cx="2385" cy="1946"/>
            </a:xfrm>
          </p:grpSpPr>
          <p:sp>
            <p:nvSpPr>
              <p:cNvPr id="15" name="AutoShape 5"/>
              <p:cNvSpPr>
                <a:spLocks noChangeArrowheads="1"/>
              </p:cNvSpPr>
              <p:nvPr/>
            </p:nvSpPr>
            <p:spPr bwMode="auto">
              <a:xfrm>
                <a:off x="1056" y="1296"/>
                <a:ext cx="2028" cy="1946"/>
              </a:xfrm>
              <a:custGeom>
                <a:avLst/>
                <a:gdLst>
                  <a:gd name="T0" fmla="*/ 417 w 21600"/>
                  <a:gd name="T1" fmla="*/ 1758 h 21600"/>
                  <a:gd name="T2" fmla="*/ 1040 w 21600"/>
                  <a:gd name="T3" fmla="*/ 1716 h 21600"/>
                  <a:gd name="T4" fmla="*/ 700 w 21600"/>
                  <a:gd name="T5" fmla="*/ 1387 h 21600"/>
                  <a:gd name="T6" fmla="*/ -206 w 21600"/>
                  <a:gd name="T7" fmla="*/ 1306 h 21600"/>
                  <a:gd name="T8" fmla="*/ 134 w 21600"/>
                  <a:gd name="T9" fmla="*/ 721 h 21600"/>
                  <a:gd name="T10" fmla="*/ 745 w 21600"/>
                  <a:gd name="T11" fmla="*/ 1047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6 w 21600"/>
                  <a:gd name="T19" fmla="*/ 3163 h 21600"/>
                  <a:gd name="T20" fmla="*/ 18434 w 21600"/>
                  <a:gd name="T21" fmla="*/ 18437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5323" y="12359"/>
                    </a:moveTo>
                    <a:cubicBezTo>
                      <a:pt x="6020" y="14806"/>
                      <a:pt x="8256" y="16494"/>
                      <a:pt x="10800" y="16494"/>
                    </a:cubicBezTo>
                    <a:cubicBezTo>
                      <a:pt x="10858" y="16493"/>
                      <a:pt x="10917" y="16493"/>
                      <a:pt x="10975" y="16491"/>
                    </a:cubicBezTo>
                    <a:lnTo>
                      <a:pt x="11133" y="21594"/>
                    </a:lnTo>
                    <a:cubicBezTo>
                      <a:pt x="11022" y="21598"/>
                      <a:pt x="10911" y="21599"/>
                      <a:pt x="10800" y="21600"/>
                    </a:cubicBezTo>
                    <a:cubicBezTo>
                      <a:pt x="5974" y="21600"/>
                      <a:pt x="1734" y="18399"/>
                      <a:pt x="413" y="13758"/>
                    </a:cubicBezTo>
                    <a:lnTo>
                      <a:pt x="-2184" y="14498"/>
                    </a:lnTo>
                    <a:lnTo>
                      <a:pt x="1429" y="8007"/>
                    </a:lnTo>
                    <a:lnTo>
                      <a:pt x="7920" y="11620"/>
                    </a:lnTo>
                    <a:lnTo>
                      <a:pt x="5323" y="1235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9CC00"/>
                  </a:gs>
                  <a:gs pos="100000">
                    <a:srgbClr val="339933"/>
                  </a:gs>
                </a:gsLst>
                <a:lin ang="5400000" scaled="1"/>
              </a:gradFill>
              <a:ln w="28575" algn="ctr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lIns="182880" tIns="0" rIns="182880" bIns="0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  <p:sp>
            <p:nvSpPr>
              <p:cNvPr id="16" name="Text Box 9"/>
              <p:cNvSpPr txBox="1">
                <a:spLocks noChangeArrowheads="1"/>
              </p:cNvSpPr>
              <p:nvPr/>
            </p:nvSpPr>
            <p:spPr bwMode="auto">
              <a:xfrm>
                <a:off x="902" y="2738"/>
                <a:ext cx="1333" cy="470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tIns="91440" bIns="91440">
                <a:spAutoFit/>
              </a:bodyPr>
              <a:lstStyle/>
              <a:p>
                <a:pPr marL="58738" lvl="0" algn="ctr"/>
                <a:r>
                  <a:rPr lang="ru-RU" sz="1600" b="1" kern="0" dirty="0">
                    <a:solidFill>
                      <a:srgbClr val="006600"/>
                    </a:solidFill>
                  </a:rPr>
                  <a:t>Постановка на кадастровый </a:t>
                </a:r>
                <a:r>
                  <a:rPr lang="ru-RU" sz="1600" b="1" kern="0" dirty="0" smtClean="0">
                    <a:solidFill>
                      <a:srgbClr val="006600"/>
                    </a:solidFill>
                  </a:rPr>
                  <a:t>учет</a:t>
                </a:r>
                <a:endParaRPr lang="ru-RU" sz="1600" b="1" kern="0" dirty="0">
                  <a:solidFill>
                    <a:srgbClr val="006600"/>
                  </a:solidFill>
                </a:endParaRPr>
              </a:p>
            </p:txBody>
          </p:sp>
          <p:sp>
            <p:nvSpPr>
              <p:cNvPr id="17" name="Text Box 11"/>
              <p:cNvSpPr txBox="1">
                <a:spLocks noChangeArrowheads="1"/>
              </p:cNvSpPr>
              <p:nvPr/>
            </p:nvSpPr>
            <p:spPr bwMode="auto">
              <a:xfrm>
                <a:off x="699" y="2658"/>
                <a:ext cx="295" cy="237"/>
              </a:xfrm>
              <a:prstGeom prst="rect">
                <a:avLst/>
              </a:prstGeom>
              <a:solidFill>
                <a:srgbClr val="99CC00"/>
              </a:solidFill>
              <a:ln w="28575" algn="ctr">
                <a:solidFill>
                  <a:srgbClr val="006600"/>
                </a:solidFill>
                <a:miter lim="800000"/>
                <a:headEnd/>
                <a:tailEnd/>
              </a:ln>
            </p:spPr>
            <p:txBody>
              <a:bodyPr wrap="square" lIns="45720" rIns="4572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6600"/>
                    </a:solidFill>
                    <a:effectLst/>
                    <a:uLnTx/>
                    <a:uFillTx/>
                    <a:latin typeface="Calibri"/>
                    <a:cs typeface="+mn-cs"/>
                  </a:rPr>
                  <a:t>3</a:t>
                </a:r>
              </a:p>
            </p:txBody>
          </p:sp>
        </p:grpSp>
        <p:grpSp>
          <p:nvGrpSpPr>
            <p:cNvPr id="11" name="Group 18"/>
            <p:cNvGrpSpPr>
              <a:grpSpLocks/>
            </p:cNvGrpSpPr>
            <p:nvPr/>
          </p:nvGrpSpPr>
          <p:grpSpPr bwMode="auto">
            <a:xfrm>
              <a:off x="1029583" y="3390909"/>
              <a:ext cx="4087650" cy="2714626"/>
              <a:chOff x="1273" y="1338"/>
              <a:chExt cx="2861" cy="1900"/>
            </a:xfrm>
          </p:grpSpPr>
          <p:sp>
            <p:nvSpPr>
              <p:cNvPr id="12" name="AutoShape 6"/>
              <p:cNvSpPr>
                <a:spLocks noChangeArrowheads="1"/>
              </p:cNvSpPr>
              <p:nvPr/>
            </p:nvSpPr>
            <p:spPr bwMode="auto">
              <a:xfrm>
                <a:off x="1273" y="1338"/>
                <a:ext cx="1941" cy="1900"/>
              </a:xfrm>
              <a:custGeom>
                <a:avLst/>
                <a:gdLst>
                  <a:gd name="T0" fmla="*/ 1924 w 21600"/>
                  <a:gd name="T1" fmla="*/ 1149 h 21600"/>
                  <a:gd name="T2" fmla="*/ 1566 w 21600"/>
                  <a:gd name="T3" fmla="*/ 549 h 21600"/>
                  <a:gd name="T4" fmla="*/ 1433 w 21600"/>
                  <a:gd name="T5" fmla="*/ 1046 h 21600"/>
                  <a:gd name="T6" fmla="*/ 1602 w 21600"/>
                  <a:gd name="T7" fmla="*/ 1966 h 21600"/>
                  <a:gd name="T8" fmla="*/ 923 w 21600"/>
                  <a:gd name="T9" fmla="*/ 1803 h 21600"/>
                  <a:gd name="T10" fmla="*/ 1090 w 21600"/>
                  <a:gd name="T11" fmla="*/ 114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3 w 21600"/>
                  <a:gd name="T19" fmla="*/ 3160 h 21600"/>
                  <a:gd name="T20" fmla="*/ 18437 w 21600"/>
                  <a:gd name="T21" fmla="*/ 1844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13499" y="15268"/>
                    </a:moveTo>
                    <a:cubicBezTo>
                      <a:pt x="15064" y="14323"/>
                      <a:pt x="16021" y="12628"/>
                      <a:pt x="16021" y="10800"/>
                    </a:cubicBezTo>
                    <a:cubicBezTo>
                      <a:pt x="16021" y="9736"/>
                      <a:pt x="15696" y="8699"/>
                      <a:pt x="15090" y="7825"/>
                    </a:cubicBezTo>
                    <a:lnTo>
                      <a:pt x="19675" y="4647"/>
                    </a:lnTo>
                    <a:cubicBezTo>
                      <a:pt x="20928" y="6454"/>
                      <a:pt x="21600" y="8600"/>
                      <a:pt x="21600" y="10800"/>
                    </a:cubicBezTo>
                    <a:cubicBezTo>
                      <a:pt x="21600" y="14581"/>
                      <a:pt x="19621" y="18088"/>
                      <a:pt x="16384" y="20043"/>
                    </a:cubicBezTo>
                    <a:lnTo>
                      <a:pt x="17781" y="22354"/>
                    </a:lnTo>
                    <a:lnTo>
                      <a:pt x="10243" y="20495"/>
                    </a:lnTo>
                    <a:lnTo>
                      <a:pt x="12103" y="12957"/>
                    </a:lnTo>
                    <a:lnTo>
                      <a:pt x="13499" y="1526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33399"/>
                  </a:gs>
                  <a:gs pos="100000">
                    <a:srgbClr val="99CCFF"/>
                  </a:gs>
                </a:gsLst>
                <a:lin ang="5400000" scaled="1"/>
              </a:gradFill>
              <a:ln w="28575" algn="ctr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 lIns="182880" tIns="0" rIns="182880" bIns="0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  <p:sp>
            <p:nvSpPr>
              <p:cNvPr id="13" name="Text Box 7"/>
              <p:cNvSpPr txBox="1">
                <a:spLocks noChangeArrowheads="1"/>
              </p:cNvSpPr>
              <p:nvPr/>
            </p:nvSpPr>
            <p:spPr bwMode="auto">
              <a:xfrm>
                <a:off x="2441" y="1895"/>
                <a:ext cx="1693" cy="475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 tIns="91440" bIns="91440">
                <a:spAutoFit/>
              </a:bodyPr>
              <a:lstStyle/>
              <a:p>
                <a:pPr lvl="0" algn="ctr"/>
                <a:r>
                  <a:rPr lang="ru-RU" sz="1600" b="1" kern="0" dirty="0">
                    <a:solidFill>
                      <a:srgbClr val="333399"/>
                    </a:solidFill>
                  </a:rPr>
                  <a:t>Подготовка межевого и технического планов</a:t>
                </a:r>
              </a:p>
            </p:txBody>
          </p:sp>
          <p:sp>
            <p:nvSpPr>
              <p:cNvPr id="14" name="Text Box 12"/>
              <p:cNvSpPr txBox="1">
                <a:spLocks noChangeArrowheads="1"/>
              </p:cNvSpPr>
              <p:nvPr/>
            </p:nvSpPr>
            <p:spPr bwMode="auto">
              <a:xfrm>
                <a:off x="3461" y="1716"/>
                <a:ext cx="295" cy="237"/>
              </a:xfrm>
              <a:prstGeom prst="rect">
                <a:avLst/>
              </a:prstGeom>
              <a:solidFill>
                <a:srgbClr val="99CCFF"/>
              </a:solidFill>
              <a:ln w="28575" algn="ctr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 wrap="square" lIns="45720" rIns="4572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33399"/>
                    </a:solidFill>
                    <a:effectLst/>
                    <a:uLnTx/>
                    <a:uFillTx/>
                    <a:latin typeface="Calibri"/>
                    <a:cs typeface="+mn-cs"/>
                  </a:rPr>
                  <a:t>2</a:t>
                </a:r>
              </a:p>
            </p:txBody>
          </p:sp>
        </p:grpSp>
      </p:grpSp>
      <p:sp>
        <p:nvSpPr>
          <p:cNvPr id="21" name="Прямоугольник 20"/>
          <p:cNvSpPr/>
          <p:nvPr/>
        </p:nvSpPr>
        <p:spPr>
          <a:xfrm>
            <a:off x="2094975" y="0"/>
            <a:ext cx="702077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ПОСТАНОВКА </a:t>
            </a: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НА КАДАСТРОВЫЙ УЧЕТ ЗЕМЕЛЬНЫХ УЧАСТКОВ И ОБЪЕКТОВ НЕДВИЖИМОГО </a:t>
            </a:r>
            <a: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ИМУЩЕСТВА</a:t>
            </a:r>
            <a:endParaRPr lang="ru-RU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26" name="Straight Connector 22"/>
          <p:cNvCxnSpPr>
            <a:cxnSpLocks noChangeShapeType="1"/>
          </p:cNvCxnSpPr>
          <p:nvPr/>
        </p:nvCxnSpPr>
        <p:spPr bwMode="auto">
          <a:xfrm>
            <a:off x="64268" y="2672673"/>
            <a:ext cx="3931668" cy="0"/>
          </a:xfrm>
          <a:prstGeom prst="line">
            <a:avLst/>
          </a:prstGeom>
          <a:noFill/>
          <a:ln w="28575">
            <a:solidFill>
              <a:srgbClr val="C00000"/>
            </a:solidFill>
            <a:round/>
            <a:headEnd/>
            <a:tailEnd/>
          </a:ln>
        </p:spPr>
      </p:cxnSp>
      <p:sp>
        <p:nvSpPr>
          <p:cNvPr id="28" name="Прямоугольник 27"/>
          <p:cNvSpPr/>
          <p:nvPr/>
        </p:nvSpPr>
        <p:spPr>
          <a:xfrm>
            <a:off x="5604146" y="4334612"/>
            <a:ext cx="3511603" cy="16146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spcBef>
                <a:spcPct val="30000"/>
              </a:spcBef>
            </a:pPr>
            <a:r>
              <a:rPr lang="ru-RU" sz="1400" b="1" dirty="0">
                <a:solidFill>
                  <a:schemeClr val="tx2"/>
                </a:solidFill>
              </a:rPr>
              <a:t>Фактор </a:t>
            </a:r>
            <a:r>
              <a:rPr lang="ru-RU" sz="1400" b="1" dirty="0" smtClean="0">
                <a:solidFill>
                  <a:schemeClr val="tx2"/>
                </a:solidFill>
              </a:rPr>
              <a:t>2.1</a:t>
            </a:r>
            <a:r>
              <a:rPr lang="ru-RU" sz="1400" b="1" dirty="0">
                <a:solidFill>
                  <a:schemeClr val="tx2"/>
                </a:solidFill>
              </a:rPr>
              <a:t>. </a:t>
            </a:r>
            <a:r>
              <a:rPr lang="ru-RU" sz="1400" dirty="0" smtClean="0">
                <a:solidFill>
                  <a:prstClr val="black"/>
                </a:solidFill>
              </a:rPr>
              <a:t>Срок подготовки  межевого и технических планов, акта обследования</a:t>
            </a:r>
          </a:p>
          <a:p>
            <a:pPr lvl="0" algn="just">
              <a:spcBef>
                <a:spcPct val="30000"/>
              </a:spcBef>
            </a:pPr>
            <a:r>
              <a:rPr lang="ru-RU" sz="1400" b="1" dirty="0">
                <a:solidFill>
                  <a:schemeClr val="tx2"/>
                </a:solidFill>
              </a:rPr>
              <a:t>Фактор </a:t>
            </a:r>
            <a:r>
              <a:rPr lang="ru-RU" sz="1400" b="1" dirty="0" smtClean="0">
                <a:solidFill>
                  <a:schemeClr val="tx2"/>
                </a:solidFill>
              </a:rPr>
              <a:t>2.2. </a:t>
            </a:r>
            <a:r>
              <a:rPr lang="ru-RU" sz="1400" dirty="0" smtClean="0">
                <a:solidFill>
                  <a:prstClr val="black"/>
                </a:solidFill>
              </a:rPr>
              <a:t>Профессионализм участников кадастрового учета</a:t>
            </a:r>
          </a:p>
          <a:p>
            <a:pPr lvl="0" algn="just">
              <a:spcBef>
                <a:spcPct val="30000"/>
              </a:spcBef>
            </a:pPr>
            <a:r>
              <a:rPr lang="ru-RU" sz="1400" b="1" dirty="0">
                <a:solidFill>
                  <a:schemeClr val="tx2"/>
                </a:solidFill>
              </a:rPr>
              <a:t>Фактор 2</a:t>
            </a:r>
            <a:r>
              <a:rPr lang="ru-RU" sz="1400" b="1" dirty="0" smtClean="0">
                <a:solidFill>
                  <a:schemeClr val="tx2"/>
                </a:solidFill>
              </a:rPr>
              <a:t>.3. </a:t>
            </a:r>
            <a:r>
              <a:rPr lang="ru-RU" sz="1400" dirty="0" smtClean="0">
                <a:solidFill>
                  <a:prstClr val="black"/>
                </a:solidFill>
              </a:rPr>
              <a:t>Учет в ЕГРН земельных участков  с установленными границами</a:t>
            </a:r>
            <a:endParaRPr lang="ru-RU" sz="1400" dirty="0">
              <a:solidFill>
                <a:prstClr val="black"/>
              </a:solidFill>
            </a:endParaRPr>
          </a:p>
        </p:txBody>
      </p:sp>
      <p:cxnSp>
        <p:nvCxnSpPr>
          <p:cNvPr id="29" name="Straight Connector 22"/>
          <p:cNvCxnSpPr>
            <a:cxnSpLocks noChangeShapeType="1"/>
          </p:cNvCxnSpPr>
          <p:nvPr/>
        </p:nvCxnSpPr>
        <p:spPr bwMode="auto">
          <a:xfrm>
            <a:off x="7032971" y="4284455"/>
            <a:ext cx="2082778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</p:cxnSp>
      <p:sp>
        <p:nvSpPr>
          <p:cNvPr id="32" name="Прямоугольник 31"/>
          <p:cNvSpPr/>
          <p:nvPr/>
        </p:nvSpPr>
        <p:spPr>
          <a:xfrm>
            <a:off x="6259782" y="780361"/>
            <a:ext cx="232211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9900"/>
                </a:solidFill>
                <a:ea typeface="Times New Roman"/>
              </a:rPr>
              <a:t>11 </a:t>
            </a:r>
            <a:r>
              <a:rPr lang="ru-RU" sz="2400" b="1" dirty="0" smtClean="0">
                <a:solidFill>
                  <a:srgbClr val="009900"/>
                </a:solidFill>
                <a:ea typeface="Times New Roman"/>
              </a:rPr>
              <a:t>факторов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070803" y="1929601"/>
            <a:ext cx="271523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9900"/>
                </a:solidFill>
                <a:ea typeface="Times New Roman"/>
              </a:rPr>
              <a:t>15 </a:t>
            </a:r>
            <a:r>
              <a:rPr lang="ru-RU" sz="2400" b="1" dirty="0" smtClean="0">
                <a:solidFill>
                  <a:srgbClr val="009900"/>
                </a:solidFill>
                <a:ea typeface="Times New Roman"/>
              </a:rPr>
              <a:t>показателей</a:t>
            </a:r>
            <a:endParaRPr lang="ru-RU" dirty="0">
              <a:solidFill>
                <a:srgbClr val="009900"/>
              </a:solidFill>
            </a:endParaRPr>
          </a:p>
        </p:txBody>
      </p:sp>
      <p:cxnSp>
        <p:nvCxnSpPr>
          <p:cNvPr id="36" name="Straight Connector 22"/>
          <p:cNvCxnSpPr>
            <a:cxnSpLocks noChangeShapeType="1"/>
          </p:cNvCxnSpPr>
          <p:nvPr/>
        </p:nvCxnSpPr>
        <p:spPr bwMode="auto">
          <a:xfrm>
            <a:off x="125684" y="5334213"/>
            <a:ext cx="2360698" cy="0"/>
          </a:xfrm>
          <a:prstGeom prst="line">
            <a:avLst/>
          </a:prstGeom>
          <a:noFill/>
          <a:ln w="28575">
            <a:solidFill>
              <a:srgbClr val="009900"/>
            </a:solidFill>
            <a:round/>
            <a:headEnd/>
            <a:tailEnd/>
          </a:ln>
        </p:spPr>
      </p:cxnSp>
      <p:sp>
        <p:nvSpPr>
          <p:cNvPr id="2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2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8530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380259"/>
              </p:ext>
            </p:extLst>
          </p:nvPr>
        </p:nvGraphicFramePr>
        <p:xfrm>
          <a:off x="26644" y="1710680"/>
          <a:ext cx="8910487" cy="4381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8" name="Прямая соединительная линия 27"/>
          <p:cNvCxnSpPr/>
          <p:nvPr/>
        </p:nvCxnSpPr>
        <p:spPr>
          <a:xfrm flipV="1">
            <a:off x="1043608" y="4032207"/>
            <a:ext cx="6714929" cy="430"/>
          </a:xfrm>
          <a:prstGeom prst="line">
            <a:avLst/>
          </a:prstGeom>
          <a:ln w="158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Овал 3"/>
          <p:cNvSpPr/>
          <p:nvPr/>
        </p:nvSpPr>
        <p:spPr>
          <a:xfrm>
            <a:off x="809971" y="57980"/>
            <a:ext cx="2152751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Фактор 1.2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40390" y="211200"/>
            <a:ext cx="6588224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ДОСТУПНОСТЬ ПОДАЧИ ЗАЯВЛЕНИЙ</a:t>
            </a:r>
            <a:endParaRPr lang="ru-RU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0151" y="5661359"/>
            <a:ext cx="1569783" cy="1190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868143" y="6021288"/>
            <a:ext cx="1163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9900"/>
                </a:solidFill>
              </a:rPr>
              <a:t> </a:t>
            </a:r>
            <a:r>
              <a:rPr lang="ru-RU" sz="1400" b="1" dirty="0" smtClean="0">
                <a:solidFill>
                  <a:srgbClr val="009900"/>
                </a:solidFill>
              </a:rPr>
              <a:t>не более        19шт/</a:t>
            </a:r>
            <a:r>
              <a:rPr lang="ru-RU" sz="1400" b="1" dirty="0" err="1" smtClean="0">
                <a:solidFill>
                  <a:srgbClr val="009900"/>
                </a:solidFill>
              </a:rPr>
              <a:t>дн</a:t>
            </a:r>
            <a:r>
              <a:rPr lang="ru-RU" b="1" dirty="0">
                <a:solidFill>
                  <a:srgbClr val="009900"/>
                </a:solidFill>
              </a:rPr>
              <a:t>.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10920" y="5641039"/>
            <a:ext cx="8465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ЦЕЛЬ- </a:t>
            </a:r>
            <a:r>
              <a:rPr lang="ru-RU" sz="1600" b="1" dirty="0" smtClean="0">
                <a:solidFill>
                  <a:srgbClr val="009900"/>
                </a:solidFill>
              </a:rPr>
              <a:t>2017</a:t>
            </a:r>
            <a:endParaRPr lang="ru-RU" sz="1600" b="1" dirty="0">
              <a:solidFill>
                <a:srgbClr val="009900"/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992093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20</a:t>
            </a:fld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2211" y="1332880"/>
            <a:ext cx="9204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prstClr val="black"/>
                </a:solidFill>
              </a:rPr>
              <a:t>ш</a:t>
            </a:r>
            <a:r>
              <a:rPr lang="ru-RU" sz="1400" b="1" i="1" dirty="0" smtClean="0">
                <a:solidFill>
                  <a:prstClr val="black"/>
                </a:solidFill>
              </a:rPr>
              <a:t>т/день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85552" y="3646310"/>
            <a:ext cx="444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ea typeface="Segoe UI" pitchFamily="34" charset="0"/>
                <a:cs typeface="Segoe UI" pitchFamily="34" charset="0"/>
              </a:rPr>
              <a:t>4</a:t>
            </a:r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/5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29904" y="1998712"/>
            <a:ext cx="6270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21</a:t>
            </a:r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/19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82183" y="1988646"/>
            <a:ext cx="6270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21</a:t>
            </a:r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/13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09278" y="3286709"/>
            <a:ext cx="444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ea typeface="Segoe UI" pitchFamily="34" charset="0"/>
                <a:cs typeface="Segoe UI" pitchFamily="34" charset="0"/>
              </a:rPr>
              <a:t>8</a:t>
            </a:r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/5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398668" y="3726353"/>
            <a:ext cx="444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ea typeface="Segoe UI" pitchFamily="34" charset="0"/>
                <a:cs typeface="Segoe UI" pitchFamily="34" charset="0"/>
              </a:rPr>
              <a:t>3</a:t>
            </a:r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/4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943291" y="3724860"/>
            <a:ext cx="444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ea typeface="Segoe UI" pitchFamily="34" charset="0"/>
                <a:cs typeface="Segoe UI" pitchFamily="34" charset="0"/>
              </a:rPr>
              <a:t>3</a:t>
            </a:r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/4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485595" y="3644740"/>
            <a:ext cx="444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ea typeface="Segoe UI" pitchFamily="34" charset="0"/>
                <a:cs typeface="Segoe UI" pitchFamily="34" charset="0"/>
              </a:rPr>
              <a:t>6</a:t>
            </a:r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/4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120708" y="3699155"/>
            <a:ext cx="444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ea typeface="Segoe UI" pitchFamily="34" charset="0"/>
                <a:cs typeface="Segoe UI" pitchFamily="34" charset="0"/>
              </a:rPr>
              <a:t>5</a:t>
            </a:r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/3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625160" y="3263194"/>
            <a:ext cx="444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ea typeface="Segoe UI" pitchFamily="34" charset="0"/>
                <a:cs typeface="Segoe UI" pitchFamily="34" charset="0"/>
              </a:rPr>
              <a:t>8</a:t>
            </a:r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/3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069512" y="2072209"/>
            <a:ext cx="5357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20</a:t>
            </a:r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/2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776892" y="3717461"/>
            <a:ext cx="444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ea typeface="Segoe UI" pitchFamily="34" charset="0"/>
                <a:cs typeface="Segoe UI" pitchFamily="34" charset="0"/>
              </a:rPr>
              <a:t>5</a:t>
            </a:r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/2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384064" y="3717529"/>
            <a:ext cx="444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ea typeface="Segoe UI" pitchFamily="34" charset="0"/>
                <a:cs typeface="Segoe UI" pitchFamily="34" charset="0"/>
              </a:rPr>
              <a:t>3</a:t>
            </a:r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/2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265784" y="740347"/>
            <a:ext cx="7169368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14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Количество заявлений о государственной регистрации прав</a:t>
            </a:r>
            <a:br>
              <a:rPr lang="ru-RU" sz="14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sz="14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 и (или) кадастровом учете на 1 окно</a:t>
            </a:r>
            <a:endParaRPr lang="ru-RU" sz="1400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 rot="18919422">
            <a:off x="-129284" y="5227252"/>
            <a:ext cx="1746919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b="1" i="1" u="sng" dirty="0" smtClean="0"/>
              <a:t>Среднее по РФ</a:t>
            </a:r>
            <a:endParaRPr lang="ru-RU" sz="1200" b="1" i="1" u="sng" dirty="0"/>
          </a:p>
        </p:txBody>
      </p:sp>
    </p:spTree>
    <p:extLst>
      <p:ext uri="{BB962C8B-B14F-4D97-AF65-F5344CB8AC3E}">
        <p14:creationId xmlns:p14="http://schemas.microsoft.com/office/powerpoint/2010/main" val="3166619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Диаграмма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4717877"/>
              </p:ext>
            </p:extLst>
          </p:nvPr>
        </p:nvGraphicFramePr>
        <p:xfrm>
          <a:off x="376389" y="3955469"/>
          <a:ext cx="6751792" cy="3171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3" name="Диаграмма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0831411"/>
              </p:ext>
            </p:extLst>
          </p:nvPr>
        </p:nvGraphicFramePr>
        <p:xfrm>
          <a:off x="93320" y="846935"/>
          <a:ext cx="7540683" cy="3934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1" name="Прямая соединительная линия 40"/>
          <p:cNvCxnSpPr/>
          <p:nvPr/>
        </p:nvCxnSpPr>
        <p:spPr>
          <a:xfrm flipV="1">
            <a:off x="861849" y="4427799"/>
            <a:ext cx="5597743" cy="430"/>
          </a:xfrm>
          <a:prstGeom prst="line">
            <a:avLst/>
          </a:prstGeom>
          <a:ln w="158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Овал 3"/>
          <p:cNvSpPr/>
          <p:nvPr/>
        </p:nvSpPr>
        <p:spPr>
          <a:xfrm>
            <a:off x="107504" y="25007"/>
            <a:ext cx="2152751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Фактор 2.1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40390" y="6705"/>
            <a:ext cx="7224098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ОБЕСПЕЧЕНИЕ МЕЖВЕДОМСТВЕННОГО </a:t>
            </a:r>
            <a:b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ВЗАИМОДЕЙСТВИЯ ПОСРЕДСТВОМ РЕГИОНАЛЬНЫХ ЭЛЕКТРОННЫХ СЕРВИСОВ</a:t>
            </a:r>
            <a:endParaRPr lang="ru-RU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992093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21</a:t>
            </a:fld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56894" y="1861372"/>
            <a:ext cx="4539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45%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35968" y="1354867"/>
            <a:ext cx="4539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93%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89938" y="1650880"/>
            <a:ext cx="4539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63%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43908" y="1927879"/>
            <a:ext cx="4539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38%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97878" y="2066378"/>
            <a:ext cx="4539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28%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51848" y="2138371"/>
            <a:ext cx="4539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21%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18005" y="2204878"/>
            <a:ext cx="4539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13%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71975" y="2200953"/>
            <a:ext cx="4539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13%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658574" y="2232841"/>
            <a:ext cx="3754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9</a:t>
            </a:r>
            <a:r>
              <a:rPr lang="ru-RU" sz="12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%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164727" y="2247775"/>
            <a:ext cx="3754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7</a:t>
            </a:r>
            <a:r>
              <a:rPr lang="ru-RU" sz="12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%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587588" y="2276870"/>
            <a:ext cx="3754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5</a:t>
            </a:r>
            <a:r>
              <a:rPr lang="ru-RU" sz="12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%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84168" y="2265430"/>
            <a:ext cx="3754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0%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906734" y="4134632"/>
            <a:ext cx="263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7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366425" y="3861555"/>
            <a:ext cx="263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9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781056" y="3972001"/>
            <a:ext cx="263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8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260255" y="3972001"/>
            <a:ext cx="263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8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666271" y="3996132"/>
            <a:ext cx="263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8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918934" y="3955469"/>
            <a:ext cx="263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8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120241" y="3996131"/>
            <a:ext cx="263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8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529113" y="3861555"/>
            <a:ext cx="263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8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408326" y="4395037"/>
            <a:ext cx="263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8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761649" y="4009869"/>
            <a:ext cx="263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8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167499" y="3981816"/>
            <a:ext cx="263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7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649553" y="4515956"/>
            <a:ext cx="263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4</a:t>
            </a:r>
            <a:endParaRPr lang="ru-RU" sz="1200" dirty="0">
              <a:solidFill>
                <a:srgbClr val="FF0000"/>
              </a:solidFill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flipV="1">
            <a:off x="953414" y="2138371"/>
            <a:ext cx="5597743" cy="430"/>
          </a:xfrm>
          <a:prstGeom prst="line">
            <a:avLst/>
          </a:prstGeom>
          <a:ln w="158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 rot="18919422">
            <a:off x="-126950" y="3157691"/>
            <a:ext cx="1595198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b="1" i="1" u="sng" dirty="0" smtClean="0"/>
              <a:t>Среднее по РФ</a:t>
            </a:r>
            <a:endParaRPr lang="ru-RU" sz="1200" b="1" i="1" u="sng" dirty="0"/>
          </a:p>
        </p:txBody>
      </p:sp>
      <p:pic>
        <p:nvPicPr>
          <p:cNvPr id="4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273" y="1272138"/>
            <a:ext cx="1919215" cy="1455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Прямоугольник 47"/>
          <p:cNvSpPr/>
          <p:nvPr/>
        </p:nvSpPr>
        <p:spPr>
          <a:xfrm>
            <a:off x="7037883" y="1722872"/>
            <a:ext cx="10729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2017-50%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2021-100%</a:t>
            </a: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998265" y="1386836"/>
            <a:ext cx="11521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ЦЕЛЬ</a:t>
            </a:r>
          </a:p>
        </p:txBody>
      </p:sp>
      <p:pic>
        <p:nvPicPr>
          <p:cNvPr id="5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129" y="4337307"/>
            <a:ext cx="1919215" cy="1455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Прямоугольник 50"/>
          <p:cNvSpPr/>
          <p:nvPr/>
        </p:nvSpPr>
        <p:spPr>
          <a:xfrm>
            <a:off x="7018121" y="4788041"/>
            <a:ext cx="125867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2017- 8 шт.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2021-29</a:t>
            </a:r>
            <a:r>
              <a:rPr kumimoji="0" lang="ru-RU" sz="1500" b="1" i="0" u="none" strike="noStrike" kern="0" cap="none" spc="0" normalizeH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 шт.</a:t>
            </a: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7018121" y="4452005"/>
            <a:ext cx="11521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ЦЕЛЬ</a:t>
            </a:r>
          </a:p>
        </p:txBody>
      </p:sp>
      <p:sp>
        <p:nvSpPr>
          <p:cNvPr id="54" name="Прямоугольник 53"/>
          <p:cNvSpPr/>
          <p:nvPr/>
        </p:nvSpPr>
        <p:spPr>
          <a:xfrm rot="18919422">
            <a:off x="53573" y="5735891"/>
            <a:ext cx="1234153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b="1" i="1" u="sng" dirty="0" smtClean="0"/>
              <a:t>Среднее по РФ</a:t>
            </a:r>
            <a:endParaRPr lang="ru-RU" sz="1200" b="1" i="1" u="sng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6084168" y="5643557"/>
            <a:ext cx="10807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н</a:t>
            </a:r>
            <a:r>
              <a:rPr lang="ru-RU" sz="1200" dirty="0" smtClean="0"/>
              <a:t>а 31.12.2016</a:t>
            </a:r>
          </a:p>
          <a:p>
            <a:r>
              <a:rPr lang="ru-RU" sz="1200" dirty="0" smtClean="0"/>
              <a:t>на 01.07.2017</a:t>
            </a:r>
            <a:endParaRPr lang="ru-RU" sz="1200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5971849" y="5701557"/>
            <a:ext cx="141010" cy="13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5971849" y="5937086"/>
            <a:ext cx="141010" cy="134637"/>
          </a:xfrm>
          <a:prstGeom prst="rect">
            <a:avLst/>
          </a:prstGeom>
          <a:solidFill>
            <a:srgbClr val="0099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6236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38838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b="1" smtClean="0">
                <a:solidFill>
                  <a:srgbClr val="1F497D">
                    <a:lumMod val="75000"/>
                  </a:srgbClr>
                </a:solidFill>
              </a:rPr>
              <a:pPr/>
              <a:t>22</a:t>
            </a:fld>
            <a:endParaRPr lang="uk-UA" b="1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20727" y="891612"/>
            <a:ext cx="28504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algn="ctr">
              <a:defRPr/>
            </a:pPr>
            <a:r>
              <a:rPr lang="ru-RU" sz="1600" b="1" dirty="0">
                <a:solidFill>
                  <a:srgbClr val="1F497D">
                    <a:lumMod val="60000"/>
                    <a:lumOff val="40000"/>
                  </a:srgbClr>
                </a:solidFill>
                <a:ea typeface="Segoe UI" pitchFamily="34" charset="0"/>
                <a:cs typeface="Segoe UI" pitchFamily="34" charset="0"/>
              </a:rPr>
              <a:t>Федеральный закон </a:t>
            </a:r>
            <a:br>
              <a:rPr lang="ru-RU" sz="1600" b="1" dirty="0">
                <a:solidFill>
                  <a:srgbClr val="1F497D">
                    <a:lumMod val="60000"/>
                    <a:lumOff val="40000"/>
                  </a:srgbClr>
                </a:solidFill>
                <a:ea typeface="Segoe UI" pitchFamily="34" charset="0"/>
                <a:cs typeface="Segoe UI" pitchFamily="34" charset="0"/>
              </a:rPr>
            </a:br>
            <a:r>
              <a:rPr lang="ru-RU" sz="1600" b="1" dirty="0">
                <a:solidFill>
                  <a:srgbClr val="1F497D">
                    <a:lumMod val="60000"/>
                    <a:lumOff val="40000"/>
                  </a:srgbClr>
                </a:solidFill>
                <a:ea typeface="Segoe UI" pitchFamily="34" charset="0"/>
                <a:cs typeface="Segoe UI" pitchFamily="34" charset="0"/>
              </a:rPr>
              <a:t>от 13.07.2015 № 218-ФЗ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27813" y="1574858"/>
            <a:ext cx="2664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kern="0" dirty="0" smtClean="0">
                <a:solidFill>
                  <a:srgbClr val="1F497D"/>
                </a:solidFill>
              </a:rPr>
              <a:t>Срок </a:t>
            </a:r>
            <a:r>
              <a:rPr lang="ru-RU" sz="1600" kern="0" dirty="0">
                <a:solidFill>
                  <a:srgbClr val="1F497D"/>
                </a:solidFill>
              </a:rPr>
              <a:t>государственной регистрации прав </a:t>
            </a:r>
          </a:p>
          <a:p>
            <a:pPr algn="ctr">
              <a:defRPr/>
            </a:pPr>
            <a:r>
              <a:rPr lang="ru-RU" sz="1600" b="1" i="1" kern="0" dirty="0">
                <a:solidFill>
                  <a:srgbClr val="C00000"/>
                </a:solidFill>
              </a:rPr>
              <a:t>7 </a:t>
            </a:r>
            <a:r>
              <a:rPr lang="ru-RU" sz="1600" b="1" i="1" kern="0" dirty="0" smtClean="0">
                <a:solidFill>
                  <a:srgbClr val="C00000"/>
                </a:solidFill>
              </a:rPr>
              <a:t>рабочих дней</a:t>
            </a:r>
            <a:endParaRPr lang="ru-RU" sz="1600" b="1" i="1" kern="0" dirty="0">
              <a:solidFill>
                <a:srgbClr val="C00000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2263024" y="1401434"/>
            <a:ext cx="167056" cy="2096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8" name="Picture 13" descr="Картинки по запросу закон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45" y="1019046"/>
            <a:ext cx="1190892" cy="777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41428" y="696996"/>
            <a:ext cx="36370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kern="0" dirty="0">
                <a:solidFill>
                  <a:srgbClr val="C00000"/>
                </a:solidFill>
              </a:rPr>
              <a:t>С 1 января  2017  года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7212" y="4255626"/>
            <a:ext cx="5446120" cy="1783298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u-RU" kern="0" dirty="0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39214" y="83741"/>
            <a:ext cx="1985517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Фактор 2.2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70376" y="23815"/>
            <a:ext cx="7145376" cy="6731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23728" y="188641"/>
            <a:ext cx="69920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СРОК РЕГИСТРАЦИИ ПРАВ СОБСТВЕННОСТИ</a:t>
            </a:r>
            <a:endParaRPr lang="ru-RU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60462" y="806348"/>
            <a:ext cx="3985447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0">
            <a:spAutoFit/>
          </a:bodyPr>
          <a:lstStyle/>
          <a:p>
            <a:pPr algn="ctr">
              <a:defRPr/>
            </a:pPr>
            <a:r>
              <a:rPr lang="ru-RU" b="1" kern="0" dirty="0">
                <a:solidFill>
                  <a:srgbClr val="9BBB59">
                    <a:lumMod val="75000"/>
                  </a:srgbClr>
                </a:solidFill>
                <a:cs typeface="Arial" pitchFamily="34" charset="0"/>
              </a:rPr>
              <a:t>С июня 2015 года </a:t>
            </a:r>
            <a:r>
              <a:rPr lang="ru-RU" kern="0" dirty="0">
                <a:solidFill>
                  <a:prstClr val="black"/>
                </a:solidFill>
                <a:cs typeface="Arial" pitchFamily="34" charset="0"/>
              </a:rPr>
              <a:t>запущен сервис государственной регистрации прав </a:t>
            </a:r>
            <a:r>
              <a:rPr lang="ru-RU" kern="0" dirty="0" smtClean="0">
                <a:solidFill>
                  <a:prstClr val="black"/>
                </a:solidFill>
                <a:cs typeface="Arial" pitchFamily="34" charset="0"/>
              </a:rPr>
              <a:t>в </a:t>
            </a:r>
            <a:r>
              <a:rPr lang="ru-RU" kern="0" dirty="0">
                <a:solidFill>
                  <a:prstClr val="black"/>
                </a:solidFill>
                <a:cs typeface="Arial" pitchFamily="34" charset="0"/>
              </a:rPr>
              <a:t>электронном </a:t>
            </a:r>
            <a:r>
              <a:rPr lang="ru-RU" kern="0" dirty="0" smtClean="0">
                <a:solidFill>
                  <a:prstClr val="black"/>
                </a:solidFill>
                <a:cs typeface="Arial" pitchFamily="34" charset="0"/>
              </a:rPr>
              <a:t>виде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073846" y="1811782"/>
            <a:ext cx="2084119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 Narrow" panose="020B0606020202030204" pitchFamily="34" charset="0"/>
                <a:cs typeface="Arial" panose="020B0604020202020204" pitchFamily="34" charset="0"/>
              </a:rPr>
              <a:t>з</a:t>
            </a:r>
            <a:r>
              <a:rPr lang="ru-RU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а 6 месяцев 2017</a:t>
            </a:r>
            <a:endParaRPr lang="ru-RU" dirty="0" smtClean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329,6 тыс.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заявлений</a:t>
            </a:r>
            <a:endParaRPr lang="ru-RU" b="1" dirty="0">
              <a:solidFill>
                <a:srgbClr val="0070C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72519" y="1814996"/>
            <a:ext cx="2101327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Arial Narrow" panose="020B0606020202030204" pitchFamily="34" charset="0"/>
                <a:cs typeface="Arial" panose="020B0604020202020204" pitchFamily="34" charset="0"/>
              </a:rPr>
              <a:t>з</a:t>
            </a:r>
            <a:r>
              <a:rPr lang="ru-RU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а 2015 год</a:t>
            </a:r>
            <a:endParaRPr lang="ru-RU" dirty="0">
              <a:solidFill>
                <a:prstClr val="black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29,8 тыс.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заявлений</a:t>
            </a:r>
            <a:endParaRPr lang="ru-RU" b="1" dirty="0">
              <a:solidFill>
                <a:srgbClr val="0070C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68144" y="2925091"/>
            <a:ext cx="2944757" cy="123110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  <a:cs typeface="Arial" pitchFamily="34" charset="0"/>
              </a:rPr>
              <a:t>на </a:t>
            </a:r>
            <a:r>
              <a:rPr lang="ru-RU" b="1" dirty="0" smtClean="0">
                <a:solidFill>
                  <a:srgbClr val="FF0000"/>
                </a:solidFill>
                <a:latin typeface="Arial Narrow" panose="020B0606020202030204" pitchFamily="34" charset="0"/>
                <a:cs typeface="Arial" pitchFamily="34" charset="0"/>
              </a:rPr>
              <a:t>01.07.2017</a:t>
            </a:r>
            <a:r>
              <a:rPr lang="ru-RU" dirty="0" smtClean="0">
                <a:solidFill>
                  <a:srgbClr val="FF0000"/>
                </a:solidFill>
                <a:latin typeface="Arial Narrow" panose="020B0606020202030204" pitchFamily="34" charset="0"/>
                <a:cs typeface="Arial" pitchFamily="34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  <a:cs typeface="Arial" pitchFamily="34" charset="0"/>
              </a:rPr>
              <a:t>года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Arial Black" panose="020B0A04020102020204" pitchFamily="34" charset="0"/>
                <a:cs typeface="Arial" pitchFamily="34" charset="0"/>
              </a:rPr>
              <a:t>д</a:t>
            </a:r>
            <a:r>
              <a:rPr lang="ru-RU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pitchFamily="34" charset="0"/>
              </a:rPr>
              <a:t>оля электронной регистрации прав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cs typeface="Arial" pitchFamily="34" charset="0"/>
              </a:rPr>
              <a:t>3,21%</a:t>
            </a:r>
            <a:endParaRPr lang="ru-RU" sz="2000" b="1" dirty="0">
              <a:solidFill>
                <a:srgbClr val="FF0000"/>
              </a:solidFill>
              <a:cs typeface="Arial" pitchFamily="34" charset="0"/>
            </a:endParaRPr>
          </a:p>
        </p:txBody>
      </p:sp>
      <p:graphicFrame>
        <p:nvGraphicFramePr>
          <p:cNvPr id="23" name="Диаграмма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0102020"/>
              </p:ext>
            </p:extLst>
          </p:nvPr>
        </p:nvGraphicFramePr>
        <p:xfrm>
          <a:off x="-180528" y="2762250"/>
          <a:ext cx="6632081" cy="4095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74595" y="4005064"/>
            <a:ext cx="4315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i="1" dirty="0" smtClean="0">
                <a:solidFill>
                  <a:prstClr val="black"/>
                </a:solidFill>
                <a:ea typeface="Calibri"/>
              </a:rPr>
              <a:t>дни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69422" y="2565835"/>
            <a:ext cx="446269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rgbClr val="009900"/>
                </a:solidFill>
                <a:cs typeface="Trebuchet MS"/>
              </a:rPr>
              <a:t>Срок регистрации СЗФО РФ на 01.07.2017</a:t>
            </a:r>
            <a:endParaRPr lang="ru-RU" sz="1600" b="1" dirty="0">
              <a:solidFill>
                <a:srgbClr val="009900"/>
              </a:solidFill>
              <a:cs typeface="Trebuchet MS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945736" y="4095756"/>
            <a:ext cx="2760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6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826206" y="3894284"/>
            <a:ext cx="2760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6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738384" y="4095755"/>
            <a:ext cx="2760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4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342369" y="4509856"/>
            <a:ext cx="2760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4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095081" y="4282063"/>
            <a:ext cx="2760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5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484571" y="3957257"/>
            <a:ext cx="2760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6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197851" y="3867684"/>
            <a:ext cx="2760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7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654090" y="3903480"/>
            <a:ext cx="2760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7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002456" y="3899257"/>
            <a:ext cx="2760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7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4416513" y="3725277"/>
            <a:ext cx="2760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8</a:t>
            </a:r>
            <a:endParaRPr lang="ru-RU" sz="1400" b="1" dirty="0">
              <a:solidFill>
                <a:srgbClr val="FF000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818799" y="3281361"/>
            <a:ext cx="2760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8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5103749" y="2771202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13</a:t>
            </a:r>
            <a:endParaRPr lang="ru-RU" sz="1400" b="1" dirty="0">
              <a:solidFill>
                <a:srgbClr val="FF0000"/>
              </a:soli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flipV="1">
            <a:off x="887657" y="4403532"/>
            <a:ext cx="4655407" cy="1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039" y="4605073"/>
            <a:ext cx="1890713" cy="1433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Прямоугольник 40"/>
          <p:cNvSpPr/>
          <p:nvPr/>
        </p:nvSpPr>
        <p:spPr>
          <a:xfrm>
            <a:off x="7225039" y="5218101"/>
            <a:ext cx="10005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9900"/>
                </a:solidFill>
              </a:rPr>
              <a:t>7 дней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123691" y="4663744"/>
            <a:ext cx="115214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ЦЕЛЬ</a:t>
            </a:r>
          </a:p>
          <a:p>
            <a:pPr algn="ctr"/>
            <a:r>
              <a:rPr lang="ru-RU" b="1" dirty="0" smtClean="0">
                <a:solidFill>
                  <a:srgbClr val="009900"/>
                </a:solidFill>
              </a:rPr>
              <a:t>2017</a:t>
            </a:r>
            <a:endParaRPr lang="ru-RU" b="1" dirty="0">
              <a:solidFill>
                <a:srgbClr val="00990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 rot="18919422">
            <a:off x="4268" y="6042995"/>
            <a:ext cx="1309255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b="1" i="1" u="sng" dirty="0" smtClean="0"/>
              <a:t>Среднее по РФ</a:t>
            </a:r>
            <a:endParaRPr lang="ru-RU" sz="1200" b="1" i="1" u="sng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5757204" y="4916442"/>
            <a:ext cx="10807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н</a:t>
            </a:r>
            <a:r>
              <a:rPr lang="ru-RU" sz="1200" dirty="0" smtClean="0"/>
              <a:t>а 31.12.2016</a:t>
            </a:r>
          </a:p>
          <a:p>
            <a:r>
              <a:rPr lang="ru-RU" sz="1200" dirty="0" smtClean="0"/>
              <a:t>на 01.07.2017</a:t>
            </a:r>
            <a:endParaRPr lang="ru-RU" sz="12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5616194" y="4997438"/>
            <a:ext cx="141010" cy="13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623727" y="5218101"/>
            <a:ext cx="141010" cy="134637"/>
          </a:xfrm>
          <a:prstGeom prst="rect">
            <a:avLst/>
          </a:prstGeom>
          <a:solidFill>
            <a:srgbClr val="0099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3466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Прямая соединительная линия 40"/>
          <p:cNvCxnSpPr/>
          <p:nvPr/>
        </p:nvCxnSpPr>
        <p:spPr>
          <a:xfrm>
            <a:off x="933619" y="4231190"/>
            <a:ext cx="6518701" cy="5542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9855973"/>
              </p:ext>
            </p:extLst>
          </p:nvPr>
        </p:nvGraphicFramePr>
        <p:xfrm>
          <a:off x="0" y="991760"/>
          <a:ext cx="7740352" cy="3252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Овал 3"/>
          <p:cNvSpPr/>
          <p:nvPr/>
        </p:nvSpPr>
        <p:spPr>
          <a:xfrm>
            <a:off x="809971" y="57980"/>
            <a:ext cx="2152751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Фактор 2.3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67744" y="211200"/>
            <a:ext cx="6588224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КАЧЕСТВО РЕГИСТРАЦИОННОГО ПРОЦЕССА</a:t>
            </a:r>
            <a:endParaRPr lang="ru-RU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80273" y="720761"/>
            <a:ext cx="3988165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1400" b="1" u="sng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Доля приостановлений (%), 01.07.2017</a:t>
            </a:r>
            <a:endParaRPr lang="ru-RU" sz="1400" b="1" u="sng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2132889"/>
              </p:ext>
            </p:extLst>
          </p:nvPr>
        </p:nvGraphicFramePr>
        <p:xfrm>
          <a:off x="184129" y="3646765"/>
          <a:ext cx="7416824" cy="2973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992093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23</a:t>
            </a:fld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00733" y="3640735"/>
            <a:ext cx="3988165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1400" b="1" u="sng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Доля приостановлений (%), июнь 2017</a:t>
            </a:r>
            <a:endParaRPr lang="ru-RU" sz="1400" b="1" u="sng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66959" y="1390446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5,96%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324149" y="1522406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2,97%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66569" y="1087258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4,38%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67744" y="1089816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4,86%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15699" y="1247965"/>
            <a:ext cx="4940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4,9%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82563" y="1433941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4,95%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67773" y="1541817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5,23%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95936" y="1264818"/>
            <a:ext cx="4940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5,6%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499992" y="1146433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6,94%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016891" y="951316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7,39%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466982" y="1152182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8,06%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875195" y="979215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9,09%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956722" y="3940016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5,12%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480273" y="4510861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2,72%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010279" y="4380668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3,05%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586858" y="3953732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4,27%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138473" y="3960875"/>
            <a:ext cx="4940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4,4%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700052" y="3967250"/>
            <a:ext cx="4940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4,4%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257586" y="3969180"/>
            <a:ext cx="4940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4,6%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786288" y="3971110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4,62%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302602" y="3959733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4,97%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005579" y="3654023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6,44%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872761" y="3939775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5,24%</a:t>
            </a:r>
            <a:endParaRPr lang="ru-RU" sz="1200" dirty="0">
              <a:solidFill>
                <a:srgbClr val="0099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432986" y="3828751"/>
            <a:ext cx="5725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5,39%</a:t>
            </a:r>
            <a:endParaRPr lang="ru-RU" sz="1200" dirty="0">
              <a:solidFill>
                <a:srgbClr val="009900"/>
              </a:solidFill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900121" y="1790499"/>
            <a:ext cx="5532865" cy="0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Прямоугольник 42"/>
          <p:cNvSpPr/>
          <p:nvPr/>
        </p:nvSpPr>
        <p:spPr>
          <a:xfrm rot="18919422">
            <a:off x="-76744" y="2917903"/>
            <a:ext cx="1451592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b="1" i="1" u="sng" dirty="0" smtClean="0"/>
              <a:t>Среднее по РФ</a:t>
            </a:r>
            <a:endParaRPr lang="ru-RU" sz="1200" b="1" i="1" u="sng" dirty="0"/>
          </a:p>
        </p:txBody>
      </p:sp>
      <p:sp>
        <p:nvSpPr>
          <p:cNvPr id="44" name="Прямоугольник 43"/>
          <p:cNvSpPr/>
          <p:nvPr/>
        </p:nvSpPr>
        <p:spPr>
          <a:xfrm rot="18919422">
            <a:off x="-119616" y="5966003"/>
            <a:ext cx="1595198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b="1" i="1" u="sng" dirty="0" smtClean="0"/>
              <a:t>Среднее по РФ</a:t>
            </a:r>
            <a:endParaRPr lang="ru-RU" sz="1200" b="1" i="1" u="sng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7005579" y="1159613"/>
            <a:ext cx="10807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н</a:t>
            </a:r>
            <a:r>
              <a:rPr lang="ru-RU" sz="1200" dirty="0" smtClean="0"/>
              <a:t>а 31.12.2016</a:t>
            </a:r>
          </a:p>
          <a:p>
            <a:r>
              <a:rPr lang="ru-RU" sz="1200" dirty="0" smtClean="0"/>
              <a:t>на 01.07.2017</a:t>
            </a:r>
            <a:endParaRPr lang="ru-RU" sz="12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6893260" y="1217613"/>
            <a:ext cx="141010" cy="13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6893260" y="1453142"/>
            <a:ext cx="141010" cy="134637"/>
          </a:xfrm>
          <a:prstGeom prst="rect">
            <a:avLst/>
          </a:prstGeom>
          <a:solidFill>
            <a:srgbClr val="0099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579" y="2185251"/>
            <a:ext cx="1919215" cy="1455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Прямоугольник 46"/>
          <p:cNvSpPr/>
          <p:nvPr/>
        </p:nvSpPr>
        <p:spPr>
          <a:xfrm>
            <a:off x="6998189" y="2635985"/>
            <a:ext cx="10729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2017- 6,6%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2021-</a:t>
            </a:r>
            <a:r>
              <a:rPr kumimoji="0" lang="ru-RU" sz="1500" b="1" i="0" u="none" strike="noStrike" kern="0" cap="none" spc="0" normalizeH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 5</a:t>
            </a: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%</a:t>
            </a: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958571" y="2299949"/>
            <a:ext cx="11521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ЦЕЛЬ</a:t>
            </a:r>
          </a:p>
        </p:txBody>
      </p:sp>
    </p:spTree>
    <p:extLst>
      <p:ext uri="{BB962C8B-B14F-4D97-AF65-F5344CB8AC3E}">
        <p14:creationId xmlns:p14="http://schemas.microsoft.com/office/powerpoint/2010/main" val="32526236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809971" y="57980"/>
            <a:ext cx="2152751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Фактор 2.3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67744" y="211200"/>
            <a:ext cx="6588224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КАЧЕСТВО РЕГИСТРАЦИОННОГО ПРОЦЕССА</a:t>
            </a:r>
            <a:endParaRPr lang="ru-RU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4294460"/>
              </p:ext>
            </p:extLst>
          </p:nvPr>
        </p:nvGraphicFramePr>
        <p:xfrm>
          <a:off x="395535" y="836712"/>
          <a:ext cx="7488833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916829" y="919276"/>
            <a:ext cx="3988165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1600" b="1" u="sng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Доля отказов(%), 01.07.2017</a:t>
            </a:r>
            <a:endParaRPr lang="ru-RU" sz="1600" b="1" u="sng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13753" y="2575176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1,11%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62568" y="3212976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0,36%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35161" y="2736796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0,54%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01762" y="2487673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0,78%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20945" y="2001740"/>
            <a:ext cx="5453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0,8%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10912" y="2732186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0,83%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47618" y="2421288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0,91%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989263" y="2270193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1,01%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468438" y="1682496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1,15%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12160" y="1626758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1,87%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486878" y="1160739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2,39%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123591" y="894817"/>
            <a:ext cx="6367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3,11%</a:t>
            </a:r>
            <a:endParaRPr lang="ru-RU" sz="1400" dirty="0">
              <a:solidFill>
                <a:srgbClr val="FF0000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294128" y="3068960"/>
            <a:ext cx="6336704" cy="0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291787" y="2090086"/>
            <a:ext cx="352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prstClr val="black"/>
                </a:solidFill>
              </a:rPr>
              <a:t>%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 rot="18919422">
            <a:off x="272820" y="4570688"/>
            <a:ext cx="1590083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200" b="1" i="1" u="sng" dirty="0" smtClean="0"/>
              <a:t>Среднее по РФ</a:t>
            </a:r>
            <a:endParaRPr lang="ru-RU" sz="1200" b="1" i="1" u="sng" dirty="0"/>
          </a:p>
        </p:txBody>
      </p:sp>
      <p:sp>
        <p:nvSpPr>
          <p:cNvPr id="46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992093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24</a:t>
            </a:fld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885970" y="2193248"/>
            <a:ext cx="10807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н</a:t>
            </a:r>
            <a:r>
              <a:rPr lang="ru-RU" sz="1200" dirty="0" smtClean="0"/>
              <a:t>а 31.12.2016</a:t>
            </a:r>
          </a:p>
          <a:p>
            <a:r>
              <a:rPr lang="ru-RU" sz="1200" dirty="0" smtClean="0"/>
              <a:t>на 01.07.2017</a:t>
            </a:r>
            <a:endParaRPr lang="ru-RU" sz="12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7773651" y="2251248"/>
            <a:ext cx="141010" cy="13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773651" y="2486777"/>
            <a:ext cx="141010" cy="134637"/>
          </a:xfrm>
          <a:prstGeom prst="rect">
            <a:avLst/>
          </a:prstGeom>
          <a:solidFill>
            <a:srgbClr val="0099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109" y="4709187"/>
            <a:ext cx="1919215" cy="1455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7143719" y="5159921"/>
            <a:ext cx="10729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2017- 1,2%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2021-</a:t>
            </a:r>
            <a:r>
              <a:rPr kumimoji="0" lang="ru-RU" sz="1500" b="1" i="0" u="none" strike="noStrike" kern="0" cap="none" spc="0" normalizeH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 0,9</a:t>
            </a: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%</a:t>
            </a: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104101" y="4823885"/>
            <a:ext cx="11521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ЦЕЛЬ</a:t>
            </a:r>
          </a:p>
        </p:txBody>
      </p:sp>
    </p:spTree>
    <p:extLst>
      <p:ext uri="{BB962C8B-B14F-4D97-AF65-F5344CB8AC3E}">
        <p14:creationId xmlns:p14="http://schemas.microsoft.com/office/powerpoint/2010/main" val="22157768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683570" y="1988840"/>
            <a:ext cx="8064896" cy="2448272"/>
          </a:xfrm>
        </p:spPr>
        <p:txBody>
          <a:bodyPr>
            <a:normAutofit/>
          </a:bodyPr>
          <a:lstStyle/>
          <a:p>
            <a:r>
              <a:rPr lang="ru-RU" sz="3100" dirty="0" smtClean="0">
                <a:solidFill>
                  <a:srgbClr val="006FB4"/>
                </a:solidFill>
                <a:latin typeface="Segoe UI Semibold" pitchFamily="34" charset="0"/>
              </a:rPr>
              <a:t/>
            </a:r>
            <a:br>
              <a:rPr lang="ru-RU" sz="3100" dirty="0" smtClean="0">
                <a:solidFill>
                  <a:srgbClr val="006FB4"/>
                </a:solidFill>
                <a:latin typeface="Segoe UI Semibold" pitchFamily="34" charset="0"/>
              </a:rPr>
            </a:br>
            <a:r>
              <a:rPr lang="ru-RU" sz="4000" b="1" dirty="0" smtClean="0">
                <a:solidFill>
                  <a:srgbClr val="006FB4"/>
                </a:solidFill>
                <a:latin typeface="Segoe UI Semibold" pitchFamily="34" charset="0"/>
              </a:rPr>
              <a:t>Спасибо за внимание!</a:t>
            </a:r>
            <a:endParaRPr lang="uk-UA" sz="4000" dirty="0">
              <a:solidFill>
                <a:srgbClr val="006FB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20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2" y="2933677"/>
            <a:ext cx="4068614" cy="2457907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4287446" y="1068052"/>
            <a:ext cx="4785735" cy="131254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3137561"/>
            <a:ext cx="17047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ea typeface="Times New Roman"/>
              </a:rPr>
              <a:t>Количество МО 1,3 тыс.</a:t>
            </a:r>
          </a:p>
        </p:txBody>
      </p:sp>
      <p:pic>
        <p:nvPicPr>
          <p:cNvPr id="3892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116" y="5589240"/>
            <a:ext cx="1577726" cy="119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512152" y="5918957"/>
            <a:ext cx="106659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9900"/>
                </a:solidFill>
              </a:rPr>
              <a:t>2017-</a:t>
            </a:r>
          </a:p>
          <a:p>
            <a:r>
              <a:rPr lang="ru-RU" sz="1600" b="1" dirty="0" smtClean="0">
                <a:solidFill>
                  <a:srgbClr val="009900"/>
                </a:solidFill>
              </a:rPr>
              <a:t>100%</a:t>
            </a:r>
          </a:p>
          <a:p>
            <a:endParaRPr lang="ru-RU" sz="2000" b="1" dirty="0">
              <a:solidFill>
                <a:srgbClr val="0099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535252" y="5692895"/>
            <a:ext cx="6010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ЦЕЛЬ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2112" y="4564740"/>
            <a:ext cx="27156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a typeface="Times New Roman"/>
              </a:rPr>
              <a:t>Количество МО </a:t>
            </a:r>
            <a:br>
              <a:rPr lang="ru-RU" b="1" dirty="0" smtClean="0">
                <a:solidFill>
                  <a:schemeClr val="accent4">
                    <a:lumMod val="75000"/>
                  </a:schemeClr>
                </a:solidFill>
                <a:ea typeface="Times New Roman"/>
              </a:rPr>
            </a:b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a typeface="Times New Roman"/>
              </a:rPr>
              <a:t>с утвержденными ген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ea typeface="Times New Roman"/>
              </a:rPr>
              <a:t>.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a typeface="Times New Roman"/>
              </a:rPr>
              <a:t>планами</a:t>
            </a:r>
            <a:endParaRPr lang="ru-RU" b="1" dirty="0">
              <a:solidFill>
                <a:schemeClr val="accent4">
                  <a:lumMod val="75000"/>
                </a:schemeClr>
              </a:solidFill>
              <a:ea typeface="Times New Roman"/>
            </a:endParaRPr>
          </a:p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a typeface="Times New Roman"/>
              </a:rPr>
              <a:t>957 </a:t>
            </a:r>
            <a:endParaRPr lang="ru-RU" b="1" dirty="0">
              <a:solidFill>
                <a:schemeClr val="accent4">
                  <a:lumMod val="75000"/>
                </a:schemeClr>
              </a:solidFill>
              <a:ea typeface="Times New Roman"/>
            </a:endParaRPr>
          </a:p>
        </p:txBody>
      </p:sp>
      <p:pic>
        <p:nvPicPr>
          <p:cNvPr id="30" name="Picture 13" descr="Картинки по запросу закон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4" y="1173287"/>
            <a:ext cx="844559" cy="55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Скругленный прямоугольник 36"/>
          <p:cNvSpPr/>
          <p:nvPr/>
        </p:nvSpPr>
        <p:spPr>
          <a:xfrm>
            <a:off x="4287446" y="1292277"/>
            <a:ext cx="4647697" cy="8640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600" dirty="0" smtClean="0">
              <a:solidFill>
                <a:prstClr val="black"/>
              </a:solidFill>
            </a:endParaRPr>
          </a:p>
          <a:p>
            <a:endParaRPr lang="ru-RU" sz="600" dirty="0">
              <a:solidFill>
                <a:prstClr val="black"/>
              </a:solidFill>
            </a:endParaRPr>
          </a:p>
          <a:p>
            <a:endParaRPr lang="ru-RU" sz="600" dirty="0" smtClean="0">
              <a:solidFill>
                <a:prstClr val="black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400" dirty="0" smtClean="0">
                <a:solidFill>
                  <a:prstClr val="black"/>
                </a:solidFill>
              </a:rPr>
              <a:t>В ПЗЗ не </a:t>
            </a:r>
            <a:r>
              <a:rPr lang="ru-RU" sz="1400" dirty="0">
                <a:solidFill>
                  <a:prstClr val="black"/>
                </a:solidFill>
              </a:rPr>
              <a:t>обеспечивается соблюдение требований </a:t>
            </a:r>
            <a:r>
              <a:rPr lang="ru-RU" sz="1400" dirty="0" smtClean="0">
                <a:solidFill>
                  <a:prstClr val="black"/>
                </a:solidFill>
              </a:rPr>
              <a:t/>
            </a:r>
            <a:br>
              <a:rPr lang="ru-RU" sz="1400" dirty="0" smtClean="0">
                <a:solidFill>
                  <a:prstClr val="black"/>
                </a:solidFill>
              </a:rPr>
            </a:br>
            <a:r>
              <a:rPr lang="ru-RU" sz="1400" dirty="0" smtClean="0">
                <a:solidFill>
                  <a:prstClr val="black"/>
                </a:solidFill>
              </a:rPr>
              <a:t>по </a:t>
            </a:r>
            <a:r>
              <a:rPr lang="ru-RU" sz="1400" dirty="0">
                <a:solidFill>
                  <a:prstClr val="black"/>
                </a:solidFill>
              </a:rPr>
              <a:t>описанию границы территориальных зон </a:t>
            </a:r>
            <a:r>
              <a:rPr lang="ru-RU" sz="1400" dirty="0" smtClean="0">
                <a:solidFill>
                  <a:prstClr val="black"/>
                </a:solidFill>
              </a:rPr>
              <a:t/>
            </a:r>
            <a:br>
              <a:rPr lang="ru-RU" sz="1400" dirty="0" smtClean="0">
                <a:solidFill>
                  <a:prstClr val="black"/>
                </a:solidFill>
              </a:rPr>
            </a:br>
            <a:r>
              <a:rPr lang="ru-RU" sz="1400" dirty="0" smtClean="0">
                <a:solidFill>
                  <a:prstClr val="black"/>
                </a:solidFill>
              </a:rPr>
              <a:t>с </a:t>
            </a:r>
            <a:r>
              <a:rPr lang="ru-RU" sz="1400" dirty="0">
                <a:solidFill>
                  <a:prstClr val="black"/>
                </a:solidFill>
              </a:rPr>
              <a:t>помощью </a:t>
            </a:r>
            <a:r>
              <a:rPr lang="ru-RU" sz="1400" dirty="0" smtClean="0">
                <a:solidFill>
                  <a:prstClr val="black"/>
                </a:solidFill>
              </a:rPr>
              <a:t>координат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400" dirty="0" smtClean="0">
                <a:solidFill>
                  <a:prstClr val="black"/>
                </a:solidFill>
              </a:rPr>
              <a:t>В ПЗЗ не обеспечивается соблюдение требований к </a:t>
            </a:r>
            <a:r>
              <a:rPr lang="ru-RU" sz="1400" dirty="0">
                <a:solidFill>
                  <a:prstClr val="black"/>
                </a:solidFill>
              </a:rPr>
              <a:t>точности определения границ </a:t>
            </a:r>
            <a:r>
              <a:rPr lang="ru-RU" sz="1400" dirty="0" smtClean="0">
                <a:solidFill>
                  <a:prstClr val="black"/>
                </a:solidFill>
              </a:rPr>
              <a:t>территориальных зон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86860" y="775950"/>
            <a:ext cx="1783651" cy="338554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prstClr val="white"/>
                </a:solidFill>
              </a:rPr>
              <a:t>Проблема:</a:t>
            </a:r>
            <a:endParaRPr lang="ru-RU" sz="1600" dirty="0">
              <a:solidFill>
                <a:prstClr val="white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101625" y="2761413"/>
            <a:ext cx="20138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9900"/>
                </a:solidFill>
                <a:ea typeface="Times New Roman"/>
              </a:rPr>
              <a:t>Утвержденных </a:t>
            </a:r>
            <a:br>
              <a:rPr lang="ru-RU" b="1" dirty="0" smtClean="0">
                <a:solidFill>
                  <a:srgbClr val="009900"/>
                </a:solidFill>
                <a:ea typeface="Times New Roman"/>
              </a:rPr>
            </a:br>
            <a:r>
              <a:rPr lang="ru-RU" b="1" dirty="0" smtClean="0">
                <a:solidFill>
                  <a:srgbClr val="009900"/>
                </a:solidFill>
                <a:ea typeface="Times New Roman"/>
              </a:rPr>
              <a:t>           ПЗЗ МО</a:t>
            </a:r>
          </a:p>
          <a:p>
            <a:r>
              <a:rPr lang="ru-RU" b="1" dirty="0">
                <a:solidFill>
                  <a:srgbClr val="009900"/>
                </a:solidFill>
                <a:ea typeface="Times New Roman"/>
              </a:rPr>
              <a:t> </a:t>
            </a:r>
            <a:r>
              <a:rPr lang="ru-RU" b="1" dirty="0" smtClean="0">
                <a:solidFill>
                  <a:srgbClr val="009900"/>
                </a:solidFill>
                <a:ea typeface="Times New Roman"/>
              </a:rPr>
              <a:t>           1,1 тыс.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83393" y="189073"/>
            <a:ext cx="7208045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НАЛИЧИЕ ДОКУМЕНТОВ </a:t>
            </a:r>
            <a: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/>
            </a:r>
            <a:b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ТЕРРИТОРИАЛЬНОГО </a:t>
            </a: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ПЛАНИРОВАНИЯ</a:t>
            </a:r>
          </a:p>
        </p:txBody>
      </p:sp>
      <p:sp>
        <p:nvSpPr>
          <p:cNvPr id="22" name="Овал 21"/>
          <p:cNvSpPr/>
          <p:nvPr/>
        </p:nvSpPr>
        <p:spPr>
          <a:xfrm>
            <a:off x="56664" y="65092"/>
            <a:ext cx="2013725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Фактор 1.1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05967" y="884807"/>
            <a:ext cx="330951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algn="ctr"/>
            <a:r>
              <a:rPr lang="ru-RU" sz="1400" b="1" dirty="0" smtClean="0">
                <a:solidFill>
                  <a:srgbClr val="C00000"/>
                </a:solidFill>
              </a:rPr>
              <a:t>ОГВ и ОМС обязаны  </a:t>
            </a:r>
            <a:r>
              <a:rPr lang="ru-RU" sz="1400" b="1" dirty="0">
                <a:solidFill>
                  <a:srgbClr val="C00000"/>
                </a:solidFill>
              </a:rPr>
              <a:t>направлять документы </a:t>
            </a:r>
            <a:r>
              <a:rPr lang="ru-RU" sz="1400" b="1" dirty="0" smtClean="0">
                <a:solidFill>
                  <a:srgbClr val="C00000"/>
                </a:solidFill>
              </a:rPr>
              <a:t>для </a:t>
            </a:r>
            <a:r>
              <a:rPr lang="ru-RU" sz="1400" b="1" dirty="0">
                <a:solidFill>
                  <a:srgbClr val="C00000"/>
                </a:solidFill>
              </a:rPr>
              <a:t>внесения сведений </a:t>
            </a:r>
            <a:r>
              <a:rPr lang="ru-RU" sz="1400" b="1" dirty="0" smtClean="0">
                <a:solidFill>
                  <a:srgbClr val="C00000"/>
                </a:solidFill>
              </a:rPr>
              <a:t/>
            </a:r>
            <a:br>
              <a:rPr lang="ru-RU" sz="1400" b="1" dirty="0" smtClean="0">
                <a:solidFill>
                  <a:srgbClr val="C00000"/>
                </a:solidFill>
              </a:rPr>
            </a:br>
            <a:r>
              <a:rPr lang="ru-RU" sz="1400" b="1" dirty="0" smtClean="0">
                <a:solidFill>
                  <a:srgbClr val="C00000"/>
                </a:solidFill>
              </a:rPr>
              <a:t>в </a:t>
            </a:r>
            <a:r>
              <a:rPr lang="ru-RU" sz="1400" b="1" dirty="0">
                <a:solidFill>
                  <a:srgbClr val="C00000"/>
                </a:solidFill>
              </a:rPr>
              <a:t>ЕГРН при принятии </a:t>
            </a:r>
            <a:r>
              <a:rPr lang="ru-RU" sz="1400" b="1" dirty="0" smtClean="0">
                <a:solidFill>
                  <a:srgbClr val="C00000"/>
                </a:solidFill>
              </a:rPr>
              <a:t>решений </a:t>
            </a:r>
            <a:br>
              <a:rPr lang="ru-RU" sz="1400" b="1" dirty="0" smtClean="0">
                <a:solidFill>
                  <a:srgbClr val="C00000"/>
                </a:solidFill>
              </a:rPr>
            </a:br>
            <a:r>
              <a:rPr lang="ru-RU" sz="1400" b="1" dirty="0" smtClean="0">
                <a:solidFill>
                  <a:srgbClr val="C00000"/>
                </a:solidFill>
              </a:rPr>
              <a:t>об утверждении Правил землепользования и застройки установлены </a:t>
            </a:r>
            <a:r>
              <a:rPr lang="ru-RU" sz="1400" b="1" dirty="0" smtClean="0"/>
              <a:t>(ст.32 </a:t>
            </a:r>
            <a:r>
              <a:rPr lang="ru-RU" sz="1400" b="1" dirty="0">
                <a:ea typeface="Calibri"/>
              </a:rPr>
              <a:t>Федерального </a:t>
            </a:r>
            <a:r>
              <a:rPr lang="ru-RU" sz="1400" b="1" dirty="0" smtClean="0">
                <a:ea typeface="Calibri"/>
              </a:rPr>
              <a:t>закона от </a:t>
            </a:r>
            <a:r>
              <a:rPr lang="ru-RU" sz="1400" b="1" dirty="0">
                <a:ea typeface="Calibri"/>
              </a:rPr>
              <a:t>13.07.2015 № </a:t>
            </a:r>
            <a:r>
              <a:rPr lang="ru-RU" sz="1400" b="1" dirty="0" smtClean="0">
                <a:ea typeface="Calibri"/>
              </a:rPr>
              <a:t>218-ФЗ)</a:t>
            </a:r>
            <a:endParaRPr lang="ru-RU" sz="1400" b="1" dirty="0">
              <a:ea typeface="Calibri"/>
            </a:endParaRPr>
          </a:p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3" name="Номер слайда 3"/>
          <p:cNvSpPr txBox="1">
            <a:spLocks/>
          </p:cNvSpPr>
          <p:nvPr/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3</a:t>
            </a:fld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832161" y="2450637"/>
            <a:ext cx="17303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Регионы-лидеры</a:t>
            </a:r>
          </a:p>
        </p:txBody>
      </p:sp>
      <p:sp>
        <p:nvSpPr>
          <p:cNvPr id="35" name="TextBox 11"/>
          <p:cNvSpPr txBox="1">
            <a:spLocks noChangeArrowheads="1"/>
          </p:cNvSpPr>
          <p:nvPr/>
        </p:nvSpPr>
        <p:spPr bwMode="auto">
          <a:xfrm>
            <a:off x="3635896" y="3066191"/>
            <a:ext cx="275937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Республика Карелия    - 100%</a:t>
            </a:r>
            <a:endParaRPr lang="ru-RU" sz="1200" b="1" dirty="0">
              <a:solidFill>
                <a:srgbClr val="0099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Санкт-Петербург           - 100%</a:t>
            </a:r>
            <a:endParaRPr lang="ru-RU" sz="1200" b="1" dirty="0">
              <a:solidFill>
                <a:srgbClr val="0099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Новгородская область - 100%</a:t>
            </a: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Республика Коми          - 100%</a:t>
            </a: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Мурманская область    - 100%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4055243" y="4346810"/>
            <a:ext cx="2205304" cy="707886"/>
          </a:xfrm>
          <a:prstGeom prst="rect">
            <a:avLst/>
          </a:prstGeom>
          <a:solidFill>
            <a:srgbClr val="7ABE4C"/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Среднероссийское</a:t>
            </a:r>
          </a:p>
          <a:p>
            <a:pPr algn="ctr"/>
            <a:r>
              <a:rPr lang="ru-RU" sz="1200" b="1" dirty="0">
                <a:solidFill>
                  <a:prstClr val="black"/>
                </a:solidFill>
              </a:rPr>
              <a:t>з</a:t>
            </a:r>
            <a:r>
              <a:rPr lang="ru-RU" sz="1200" b="1" dirty="0" smtClean="0">
                <a:solidFill>
                  <a:prstClr val="black"/>
                </a:solidFill>
              </a:rPr>
              <a:t>начение на 01.07.2017</a:t>
            </a:r>
          </a:p>
          <a:p>
            <a:pPr algn="ctr"/>
            <a:r>
              <a:rPr lang="ru-RU" sz="1600" b="1" dirty="0"/>
              <a:t>8</a:t>
            </a:r>
            <a:r>
              <a:rPr lang="ru-RU" sz="1600" b="1" dirty="0" smtClean="0"/>
              <a:t>7%</a:t>
            </a:r>
            <a:endParaRPr lang="ru-RU" sz="1600" b="1" dirty="0"/>
          </a:p>
        </p:txBody>
      </p:sp>
      <p:sp>
        <p:nvSpPr>
          <p:cNvPr id="47" name="TextBox 11"/>
          <p:cNvSpPr txBox="1">
            <a:spLocks noChangeArrowheads="1"/>
          </p:cNvSpPr>
          <p:nvPr/>
        </p:nvSpPr>
        <p:spPr bwMode="auto">
          <a:xfrm>
            <a:off x="6136066" y="3018345"/>
            <a:ext cx="305537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chemeClr val="accent4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Республика Карелия         - 100%</a:t>
            </a:r>
            <a:endParaRPr lang="ru-RU" sz="1200" b="1" dirty="0">
              <a:solidFill>
                <a:schemeClr val="accent4">
                  <a:lumMod val="7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chemeClr val="accent4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Санкт-Петербург                - 100%</a:t>
            </a:r>
            <a:endParaRPr lang="ru-RU" sz="1200" b="1" dirty="0">
              <a:solidFill>
                <a:schemeClr val="accent4">
                  <a:lumMod val="7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chemeClr val="accent4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Новгородская область      - 100%</a:t>
            </a: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chemeClr val="accent4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Псковская область             - 100%</a:t>
            </a: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chemeClr val="accent4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Калининградская область - 100%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19301" y="2747740"/>
            <a:ext cx="18609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u="sng" dirty="0" smtClean="0">
                <a:solidFill>
                  <a:srgbClr val="009900"/>
                </a:solidFill>
                <a:ea typeface="Times New Roman"/>
              </a:rPr>
              <a:t>ПЗЗ МО утверждены:</a:t>
            </a:r>
            <a:endParaRPr lang="ru-RU" sz="1400" b="1" u="sng" dirty="0">
              <a:solidFill>
                <a:srgbClr val="009900"/>
              </a:solidFill>
              <a:ea typeface="Times New Roman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704709" y="2758414"/>
            <a:ext cx="21951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u="sng" dirty="0" smtClean="0">
                <a:solidFill>
                  <a:schemeClr val="accent4">
                    <a:lumMod val="75000"/>
                  </a:schemeClr>
                </a:solidFill>
                <a:ea typeface="Times New Roman"/>
              </a:rPr>
              <a:t>Ген. планы утверждены:</a:t>
            </a:r>
            <a:endParaRPr lang="ru-RU" sz="1400" b="1" u="sng" dirty="0">
              <a:solidFill>
                <a:schemeClr val="accent4">
                  <a:lumMod val="75000"/>
                </a:schemeClr>
              </a:solidFill>
              <a:ea typeface="Times New Roman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055243" y="5138898"/>
            <a:ext cx="2222937" cy="707886"/>
          </a:xfrm>
          <a:prstGeom prst="rect">
            <a:avLst/>
          </a:prstGeom>
          <a:solidFill>
            <a:srgbClr val="7ABE4C"/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Среднее значение по СЗФО</a:t>
            </a:r>
          </a:p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на 01.07.2017</a:t>
            </a:r>
          </a:p>
          <a:p>
            <a:pPr algn="ctr"/>
            <a:r>
              <a:rPr lang="ru-RU" sz="1600" b="1" dirty="0" smtClean="0"/>
              <a:t>81,2%</a:t>
            </a:r>
            <a:endParaRPr lang="ru-RU" sz="1600" b="1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6688441" y="4346810"/>
            <a:ext cx="2205304" cy="7078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Среднероссийское</a:t>
            </a:r>
          </a:p>
          <a:p>
            <a:pPr algn="ctr"/>
            <a:r>
              <a:rPr lang="ru-RU" sz="1200" b="1" dirty="0">
                <a:solidFill>
                  <a:prstClr val="black"/>
                </a:solidFill>
              </a:rPr>
              <a:t>з</a:t>
            </a:r>
            <a:r>
              <a:rPr lang="ru-RU" sz="1200" b="1" dirty="0" smtClean="0">
                <a:solidFill>
                  <a:prstClr val="black"/>
                </a:solidFill>
              </a:rPr>
              <a:t>начение на 01.07.2017</a:t>
            </a:r>
          </a:p>
          <a:p>
            <a:pPr algn="ctr"/>
            <a:r>
              <a:rPr lang="ru-RU" sz="1600" b="1" dirty="0" smtClean="0"/>
              <a:t>77%</a:t>
            </a:r>
            <a:endParaRPr lang="ru-RU" sz="1600" b="1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6688441" y="5138898"/>
            <a:ext cx="2222937" cy="7078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Среднее значение по СЗФО</a:t>
            </a:r>
          </a:p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на 01.07.2017</a:t>
            </a:r>
          </a:p>
          <a:p>
            <a:pPr algn="ctr"/>
            <a:r>
              <a:rPr lang="ru-RU" sz="1600" b="1" dirty="0" smtClean="0"/>
              <a:t>82%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9010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Прямая соединительная линия 25"/>
          <p:cNvCxnSpPr/>
          <p:nvPr/>
        </p:nvCxnSpPr>
        <p:spPr>
          <a:xfrm>
            <a:off x="939403" y="2147264"/>
            <a:ext cx="6542710" cy="0"/>
          </a:xfrm>
          <a:prstGeom prst="line">
            <a:avLst/>
          </a:prstGeom>
          <a:ln w="158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5108518"/>
              </p:ext>
            </p:extLst>
          </p:nvPr>
        </p:nvGraphicFramePr>
        <p:xfrm>
          <a:off x="184063" y="1385890"/>
          <a:ext cx="8640960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82152" y="651072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b="1" smtClean="0">
                <a:solidFill>
                  <a:schemeClr val="tx1"/>
                </a:solidFill>
              </a:rPr>
              <a:pPr/>
              <a:t>4</a:t>
            </a:fld>
            <a:endParaRPr lang="uk-UA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41708" y="840791"/>
            <a:ext cx="4991908" cy="307777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Показатели  Северо-Западного Федерального округа</a:t>
            </a:r>
            <a:endParaRPr lang="ru-RU" sz="1400" b="1" dirty="0">
              <a:solidFill>
                <a:schemeClr val="tx2">
                  <a:lumMod val="60000"/>
                  <a:lumOff val="40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79711" y="0"/>
            <a:ext cx="713604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УЧЕТ ЗЕМЛИ СУБЪЕКТА РОССИЙСКОЙ ФЕДЕРАЦИИ </a:t>
            </a:r>
            <a:b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 УТОЧНЕННОЙ ПЛОЩАДЬЮ В </a:t>
            </a:r>
            <a:r>
              <a:rPr lang="ru-RU" sz="20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ЕГРН</a:t>
            </a:r>
            <a:endParaRPr lang="ru-RU" sz="2000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76089" y="29907"/>
            <a:ext cx="1993984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Фактор 1.2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54502" y="1799350"/>
            <a:ext cx="6992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39,6%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65410" y="1265281"/>
            <a:ext cx="6992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58,8%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55776" y="1467392"/>
            <a:ext cx="699230" cy="338554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53,5%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59832" y="1577565"/>
            <a:ext cx="699230" cy="338554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47,4%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35895" y="1676569"/>
            <a:ext cx="699230" cy="338554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43,9%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013555" y="1460796"/>
            <a:ext cx="699230" cy="338554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42,7%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24860" y="1301225"/>
            <a:ext cx="542136" cy="338554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41%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198116" y="1801937"/>
            <a:ext cx="699230" cy="338554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009900"/>
                </a:solidFill>
                <a:ea typeface="Segoe UI" pitchFamily="34" charset="0"/>
                <a:cs typeface="Segoe UI" pitchFamily="34" charset="0"/>
              </a:rPr>
              <a:t>40,5%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96136" y="1844824"/>
            <a:ext cx="542136" cy="338554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39%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097162" y="2323619"/>
            <a:ext cx="699230" cy="338554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16,9%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87078" y="2492896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FF0000"/>
                </a:solidFill>
                <a:ea typeface="Segoe UI" pitchFamily="34" charset="0"/>
                <a:cs typeface="Segoe UI" pitchFamily="34" charset="0"/>
              </a:rPr>
              <a:t>9,5%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70160" y="4664581"/>
            <a:ext cx="17303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400" b="1" dirty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Регионы-лидеры</a:t>
            </a:r>
          </a:p>
        </p:txBody>
      </p:sp>
      <p:sp>
        <p:nvSpPr>
          <p:cNvPr id="25" name="TextBox 11"/>
          <p:cNvSpPr txBox="1">
            <a:spLocks noChangeArrowheads="1"/>
          </p:cNvSpPr>
          <p:nvPr/>
        </p:nvSpPr>
        <p:spPr bwMode="auto">
          <a:xfrm>
            <a:off x="2282231" y="4973218"/>
            <a:ext cx="324363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Чеченская республика        - 89,9%</a:t>
            </a:r>
            <a:endParaRPr lang="ru-RU" sz="1200" b="1" dirty="0">
              <a:solidFill>
                <a:srgbClr val="0099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Республика Адыгея              - 86,1%</a:t>
            </a:r>
            <a:endParaRPr lang="ru-RU" sz="1200" b="1" dirty="0">
              <a:solidFill>
                <a:srgbClr val="0099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Краснодарский край            - 82,4%</a:t>
            </a: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Приморский край                – 81,1%</a:t>
            </a:r>
          </a:p>
          <a:p>
            <a:pPr marL="271463" eaLnBrk="1" fontAlgn="base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12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Краснодарский край           – 82,4%</a:t>
            </a:r>
            <a:endParaRPr lang="ru-RU" sz="1200" b="1" dirty="0">
              <a:solidFill>
                <a:srgbClr val="0099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7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663" y="4664581"/>
            <a:ext cx="2445863" cy="1854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5897346" y="5219438"/>
            <a:ext cx="134043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b="1" dirty="0" smtClean="0">
                <a:solidFill>
                  <a:srgbClr val="009900"/>
                </a:solidFill>
              </a:rPr>
              <a:t>2017- 45%</a:t>
            </a:r>
          </a:p>
          <a:p>
            <a:r>
              <a:rPr lang="ru-RU" sz="2100" b="1" dirty="0" smtClean="0">
                <a:solidFill>
                  <a:srgbClr val="009900"/>
                </a:solidFill>
              </a:rPr>
              <a:t>2021- 85%</a:t>
            </a:r>
            <a:endParaRPr lang="ru-RU" sz="2100" b="1" dirty="0">
              <a:solidFill>
                <a:srgbClr val="0099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278711" y="4900518"/>
            <a:ext cx="7207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ЦЕЛЬ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rot="18919422">
            <a:off x="345075" y="3502868"/>
            <a:ext cx="1164101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 algn="ctr"/>
            <a:r>
              <a:rPr lang="ru-RU" sz="1200" b="1" i="1" dirty="0" smtClean="0"/>
              <a:t>Среднее по РФ</a:t>
            </a:r>
            <a:endParaRPr lang="ru-RU" sz="1200" b="1" i="1" dirty="0"/>
          </a:p>
        </p:txBody>
      </p:sp>
    </p:spTree>
    <p:extLst>
      <p:ext uri="{BB962C8B-B14F-4D97-AF65-F5344CB8AC3E}">
        <p14:creationId xmlns:p14="http://schemas.microsoft.com/office/powerpoint/2010/main" val="2852282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4584" y="1082057"/>
            <a:ext cx="2823180" cy="1383513"/>
          </a:xfrm>
          <a:prstGeom prst="rect">
            <a:avLst/>
          </a:prstGeom>
          <a:solidFill>
            <a:srgbClr val="7ABE4C"/>
          </a:solidFill>
          <a:ln w="38100">
            <a:solidFill>
              <a:srgbClr val="7ABE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2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% </a:t>
            </a:r>
          </a:p>
          <a:p>
            <a:pPr algn="ctr"/>
            <a:r>
              <a:rPr lang="ru-RU" sz="20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ГРАНИЦ МЕЖДУ СУБЪЕКТАМИ РФ</a:t>
            </a:r>
            <a:endParaRPr lang="ru-RU" sz="2000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26274" y="1084445"/>
            <a:ext cx="2823181" cy="1383513"/>
          </a:xfrm>
          <a:prstGeom prst="rect">
            <a:avLst/>
          </a:prstGeom>
          <a:solidFill>
            <a:srgbClr val="7ABE4C"/>
          </a:solidFill>
          <a:ln w="38100">
            <a:solidFill>
              <a:srgbClr val="7ABE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11% </a:t>
            </a:r>
          </a:p>
          <a:p>
            <a:pPr algn="ctr"/>
            <a:r>
              <a:rPr lang="ru-RU" sz="20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ГРАНИЦ МУНИЦИПАЛЬНЫХ ОБРАЗОВАНИЙ</a:t>
            </a:r>
            <a:endParaRPr lang="ru-RU" sz="2000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14221" y="1072278"/>
            <a:ext cx="2823180" cy="1403070"/>
          </a:xfrm>
          <a:prstGeom prst="rect">
            <a:avLst/>
          </a:prstGeom>
          <a:solidFill>
            <a:srgbClr val="7ABE4C"/>
          </a:solidFill>
          <a:ln w="38100">
            <a:solidFill>
              <a:srgbClr val="7ABE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11% </a:t>
            </a:r>
          </a:p>
          <a:p>
            <a:pPr algn="ctr"/>
            <a:r>
              <a:rPr lang="ru-RU" sz="20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ГРАНИЦ НАСЕЛЕННЫХ ПУНКТОВ</a:t>
            </a:r>
            <a:endParaRPr lang="ru-RU" sz="2000" b="1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583" y="2485128"/>
            <a:ext cx="2823181" cy="4283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prstClr val="black"/>
                </a:solidFill>
              </a:rPr>
              <a:t>Внесено </a:t>
            </a:r>
            <a:r>
              <a:rPr lang="ru-RU" b="1" i="1" dirty="0">
                <a:solidFill>
                  <a:prstClr val="black"/>
                </a:solidFill>
              </a:rPr>
              <a:t>1</a:t>
            </a:r>
            <a:r>
              <a:rPr lang="ru-RU" b="1" i="1" dirty="0" smtClean="0">
                <a:solidFill>
                  <a:prstClr val="black"/>
                </a:solidFill>
              </a:rPr>
              <a:t> из 42</a:t>
            </a:r>
            <a:endParaRPr lang="ru-RU" b="1" i="1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26275" y="2487515"/>
            <a:ext cx="2823180" cy="4283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prstClr val="black"/>
                </a:solidFill>
              </a:rPr>
              <a:t>Внесено </a:t>
            </a:r>
            <a:r>
              <a:rPr lang="ru-RU" b="1" i="1" dirty="0" smtClean="0">
                <a:solidFill>
                  <a:prstClr val="black"/>
                </a:solidFill>
              </a:rPr>
              <a:t>154 </a:t>
            </a:r>
            <a:r>
              <a:rPr lang="ru-RU" b="1" i="1" dirty="0">
                <a:solidFill>
                  <a:prstClr val="black"/>
                </a:solidFill>
              </a:rPr>
              <a:t>из </a:t>
            </a:r>
            <a:r>
              <a:rPr lang="ru-RU" b="1" i="1" dirty="0" smtClean="0">
                <a:solidFill>
                  <a:prstClr val="black"/>
                </a:solidFill>
              </a:rPr>
              <a:t>1 433</a:t>
            </a:r>
            <a:endParaRPr lang="ru-RU" b="1" i="1" dirty="0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14221" y="2485128"/>
            <a:ext cx="2823180" cy="4283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prstClr val="black"/>
                </a:solidFill>
              </a:rPr>
              <a:t>Внесено </a:t>
            </a:r>
            <a:r>
              <a:rPr lang="ru-RU" b="1" i="1" dirty="0" smtClean="0">
                <a:solidFill>
                  <a:prstClr val="black"/>
                </a:solidFill>
              </a:rPr>
              <a:t>3 429 из 29 924</a:t>
            </a:r>
            <a:endParaRPr lang="ru-RU" b="1" i="1" dirty="0">
              <a:solidFill>
                <a:prstClr val="black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76371" y="3400285"/>
            <a:ext cx="334234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Новгородская область </a:t>
            </a:r>
            <a:r>
              <a:rPr lang="ru-RU" sz="13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1992 (54%)</a:t>
            </a:r>
          </a:p>
          <a:p>
            <a:endParaRPr lang="ru-RU" sz="1300" b="1" dirty="0" smtClean="0">
              <a:solidFill>
                <a:srgbClr val="4472C4">
                  <a:lumMod val="75000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3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Мурманская обл. </a:t>
            </a:r>
            <a:r>
              <a:rPr lang="ru-RU" sz="13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50 (37%)</a:t>
            </a:r>
          </a:p>
          <a:p>
            <a:endParaRPr lang="ru-RU" sz="1300" b="1" dirty="0" smtClean="0">
              <a:solidFill>
                <a:srgbClr val="4472C4">
                  <a:lumMod val="75000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3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Калининградская область </a:t>
            </a:r>
            <a:r>
              <a:rPr lang="ru-RU" sz="13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179 (16%)</a:t>
            </a:r>
          </a:p>
          <a:p>
            <a:endParaRPr lang="ru-RU" sz="1300" b="1" dirty="0" smtClean="0">
              <a:solidFill>
                <a:srgbClr val="4472C4">
                  <a:lumMod val="75000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3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Вологодская область </a:t>
            </a:r>
            <a:r>
              <a:rPr lang="ru-RU" sz="13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834 (10%)</a:t>
            </a:r>
          </a:p>
          <a:p>
            <a:endParaRPr lang="ru-RU" sz="1300" b="1" dirty="0" smtClean="0">
              <a:solidFill>
                <a:srgbClr val="4472C4">
                  <a:lumMod val="75000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3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Республика Карелия</a:t>
            </a:r>
            <a:r>
              <a:rPr lang="ru-RU" sz="13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56 (7%)</a:t>
            </a:r>
          </a:p>
          <a:p>
            <a:endParaRPr lang="ru-RU" sz="1300" b="1" dirty="0">
              <a:solidFill>
                <a:srgbClr val="4472C4">
                  <a:lumMod val="75000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973704" y="3471076"/>
            <a:ext cx="33513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Ненецкий АО</a:t>
            </a:r>
            <a:r>
              <a:rPr lang="ru-RU" sz="13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3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19 (</a:t>
            </a:r>
            <a:r>
              <a:rPr lang="ru-RU" sz="1300" b="1" dirty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9</a:t>
            </a:r>
            <a:r>
              <a:rPr lang="ru-RU" sz="13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0%)</a:t>
            </a:r>
          </a:p>
          <a:p>
            <a:endParaRPr lang="ru-RU" sz="1300" b="1" dirty="0">
              <a:solidFill>
                <a:srgbClr val="4472C4">
                  <a:lumMod val="75000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3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Калининградская область </a:t>
            </a:r>
            <a:r>
              <a:rPr lang="ru-RU" sz="13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36 (100%)</a:t>
            </a:r>
          </a:p>
          <a:p>
            <a:endParaRPr lang="ru-RU" sz="1300" b="1" dirty="0" smtClean="0">
              <a:solidFill>
                <a:srgbClr val="4472C4">
                  <a:lumMod val="75000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3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Республика Карелия </a:t>
            </a:r>
            <a:r>
              <a:rPr lang="ru-RU" sz="13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55 (44%)</a:t>
            </a:r>
          </a:p>
          <a:p>
            <a:endParaRPr lang="ru-RU" sz="1300" b="1" dirty="0" smtClean="0">
              <a:solidFill>
                <a:srgbClr val="4472C4">
                  <a:lumMod val="75000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3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Архангельская </a:t>
            </a:r>
            <a:r>
              <a:rPr lang="ru-RU" sz="13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область </a:t>
            </a:r>
            <a:r>
              <a:rPr lang="ru-RU" sz="13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15 (7%)</a:t>
            </a:r>
          </a:p>
          <a:p>
            <a:endParaRPr lang="ru-RU" sz="1300" b="1" dirty="0" smtClean="0">
              <a:solidFill>
                <a:srgbClr val="4472C4">
                  <a:lumMod val="75000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3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Республика Коми </a:t>
            </a:r>
            <a:r>
              <a:rPr lang="ru-RU" sz="13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3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11 (6%)</a:t>
            </a:r>
          </a:p>
          <a:p>
            <a:endParaRPr lang="ru-RU" sz="1300" b="1" dirty="0">
              <a:solidFill>
                <a:srgbClr val="4472C4">
                  <a:lumMod val="75000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ru-RU" sz="1400" dirty="0">
              <a:solidFill>
                <a:prstClr val="black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2622907" y="3987967"/>
            <a:ext cx="35139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2622907" y="3647604"/>
            <a:ext cx="33981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2611669" y="3520221"/>
            <a:ext cx="0" cy="170897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Овал 41"/>
          <p:cNvSpPr/>
          <p:nvPr/>
        </p:nvSpPr>
        <p:spPr>
          <a:xfrm>
            <a:off x="2509069" y="3297927"/>
            <a:ext cx="205200" cy="20471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22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5</a:t>
            </a:fld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119270" y="3102"/>
            <a:ext cx="69964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ВНЕСЕНИЕ В ЕГРН СВЕДЕНИЙ О ГРАНИЦАХ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АДМИНИСТРАТИВНО-ТЕРРИТОРИАЛЬНЫХ </a:t>
            </a:r>
            <a:r>
              <a:rPr lang="ru-RU" sz="16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ОБРАЗОВАНИЙ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 СЕВЕРО-ЗАПАДНОМ ФЕДЕРАЛЬНОМ ОКРУГЕ 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(на 1 июля 2017 г.)</a:t>
            </a:r>
            <a:endParaRPr lang="ru-RU" sz="1600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5369" y="3806741"/>
            <a:ext cx="1861462" cy="1189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Новгородская обл</a:t>
            </a:r>
            <a:endParaRPr lang="ru-RU" sz="1400" dirty="0">
              <a:solidFill>
                <a:prstClr val="black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400" b="1" dirty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</a:t>
            </a:r>
            <a:r>
              <a:rPr lang="ru-RU" sz="1400" b="1" dirty="0" smtClean="0">
                <a:solidFill>
                  <a:srgbClr val="4472C4">
                    <a:lumMod val="75000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из 4 (25%)</a:t>
            </a:r>
            <a:endParaRPr lang="ru-RU" sz="1400" b="1" dirty="0">
              <a:solidFill>
                <a:srgbClr val="4472C4">
                  <a:lumMod val="75000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ru-RU" sz="1400" dirty="0" smtClean="0">
              <a:solidFill>
                <a:prstClr val="black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ru-RU" sz="1400" dirty="0" smtClean="0">
              <a:solidFill>
                <a:prstClr val="black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14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ru-RU" sz="1400" b="1" dirty="0">
              <a:solidFill>
                <a:srgbClr val="4472C4">
                  <a:lumMod val="75000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248621" y="4008842"/>
            <a:ext cx="33981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 flipV="1">
            <a:off x="243086" y="3603355"/>
            <a:ext cx="5535" cy="40548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Овал 26"/>
          <p:cNvSpPr/>
          <p:nvPr/>
        </p:nvSpPr>
        <p:spPr>
          <a:xfrm>
            <a:off x="151720" y="3617194"/>
            <a:ext cx="205200" cy="20471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22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66831" y="2966282"/>
            <a:ext cx="35203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/>
            <a:r>
              <a:rPr lang="ru-RU" sz="1400" b="1" dirty="0" smtClean="0">
                <a:solidFill>
                  <a:srgbClr val="0099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РЕГИОНЫ-ЛИДЕРЫ ПО СЗФО РФ</a:t>
            </a:r>
            <a:endParaRPr lang="ru-RU" sz="1400" b="1" dirty="0">
              <a:solidFill>
                <a:srgbClr val="0099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1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40" y="5367437"/>
            <a:ext cx="1964404" cy="148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Прямоугольник 43"/>
          <p:cNvSpPr/>
          <p:nvPr/>
        </p:nvSpPr>
        <p:spPr>
          <a:xfrm>
            <a:off x="219582" y="5850695"/>
            <a:ext cx="1010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9900"/>
                </a:solidFill>
              </a:rPr>
              <a:t>2017- 25%</a:t>
            </a:r>
          </a:p>
          <a:p>
            <a:r>
              <a:rPr lang="ru-RU" sz="1400" b="1" dirty="0" smtClean="0">
                <a:solidFill>
                  <a:srgbClr val="009900"/>
                </a:solidFill>
              </a:rPr>
              <a:t>2021-100%</a:t>
            </a:r>
            <a:endParaRPr lang="ru-RU" sz="1400" b="1" dirty="0">
              <a:solidFill>
                <a:srgbClr val="00990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89348" y="5492093"/>
            <a:ext cx="6010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ЦЕЛЬ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63122" y="0"/>
            <a:ext cx="2131969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Фактор 1.3</a:t>
            </a:r>
            <a:endParaRPr lang="ru-RU" sz="2000" b="1" dirty="0">
              <a:solidFill>
                <a:schemeClr val="tx1"/>
              </a:solidFill>
            </a:endParaRPr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2623250" y="4405148"/>
            <a:ext cx="35139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792" y="5368263"/>
            <a:ext cx="1964404" cy="148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Прямоугольник 38"/>
          <p:cNvSpPr/>
          <p:nvPr/>
        </p:nvSpPr>
        <p:spPr>
          <a:xfrm>
            <a:off x="3242463" y="5851768"/>
            <a:ext cx="1010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9900"/>
                </a:solidFill>
              </a:rPr>
              <a:t>2017- 55%</a:t>
            </a:r>
          </a:p>
          <a:p>
            <a:r>
              <a:rPr lang="ru-RU" sz="1400" b="1" dirty="0" smtClean="0">
                <a:solidFill>
                  <a:srgbClr val="009900"/>
                </a:solidFill>
              </a:rPr>
              <a:t>2021-100%</a:t>
            </a:r>
            <a:endParaRPr lang="ru-RU" sz="1400" b="1" dirty="0">
              <a:solidFill>
                <a:srgbClr val="0099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412229" y="5493166"/>
            <a:ext cx="6010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ЦЕЛЬ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>
            <a:off x="2611669" y="4798332"/>
            <a:ext cx="35139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386" y="5285816"/>
            <a:ext cx="1964404" cy="148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Прямоугольник 49"/>
          <p:cNvSpPr/>
          <p:nvPr/>
        </p:nvSpPr>
        <p:spPr>
          <a:xfrm>
            <a:off x="6564828" y="5769074"/>
            <a:ext cx="9589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9900"/>
                </a:solidFill>
              </a:rPr>
              <a:t>2017- 30%</a:t>
            </a:r>
          </a:p>
          <a:p>
            <a:r>
              <a:rPr lang="ru-RU" sz="1400" b="1" dirty="0" smtClean="0">
                <a:solidFill>
                  <a:srgbClr val="009900"/>
                </a:solidFill>
              </a:rPr>
              <a:t>2021- 80%</a:t>
            </a:r>
            <a:endParaRPr lang="ru-RU" sz="1400" b="1" dirty="0">
              <a:solidFill>
                <a:srgbClr val="009900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734594" y="5410472"/>
            <a:ext cx="6010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ЦЕЛЬ</a:t>
            </a:r>
            <a:endParaRPr lang="ru-RU" sz="1400" b="1" dirty="0">
              <a:solidFill>
                <a:prstClr val="black"/>
              </a:solidFill>
            </a:endParaRPr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>
            <a:off x="2629206" y="5229200"/>
            <a:ext cx="35139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5930770" y="3885609"/>
            <a:ext cx="35139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5930770" y="3545246"/>
            <a:ext cx="33981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V="1">
            <a:off x="5919532" y="3417863"/>
            <a:ext cx="0" cy="177592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Овал 63"/>
          <p:cNvSpPr/>
          <p:nvPr/>
        </p:nvSpPr>
        <p:spPr>
          <a:xfrm>
            <a:off x="5816932" y="3195569"/>
            <a:ext cx="205200" cy="20471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22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>
            <a:off x="5931113" y="4302790"/>
            <a:ext cx="35139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5919532" y="4695974"/>
            <a:ext cx="35139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5924978" y="5188933"/>
            <a:ext cx="35139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591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1923691" y="1"/>
            <a:ext cx="7151299" cy="765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algn="r" defTabSz="889000">
              <a:lnSpc>
                <a:spcPct val="90000"/>
              </a:lnSpc>
              <a:spcBef>
                <a:spcPct val="0"/>
              </a:spcBef>
              <a:buNone/>
              <a:defRPr sz="2400" b="1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defTabSz="914400">
              <a:defRPr/>
            </a:pPr>
            <a:r>
              <a:rPr lang="ru-RU" sz="1800" dirty="0" smtClean="0"/>
              <a:t>ПРОБЛЕМЫ ПРИ ОТСУТСТВИИ </a:t>
            </a:r>
          </a:p>
          <a:p>
            <a:pPr defTabSz="914400">
              <a:defRPr/>
            </a:pPr>
            <a:r>
              <a:rPr lang="ru-RU" sz="1800" dirty="0" smtClean="0"/>
              <a:t>АДМИНИСТРАТИВНЫХ ГРАНИЦ</a:t>
            </a:r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32839" y="924749"/>
            <a:ext cx="6970141" cy="5520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1000"/>
              </a:spcBef>
            </a:pPr>
            <a:r>
              <a:rPr lang="ru-RU" sz="1600" b="1" dirty="0" smtClean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невозможность определения территориальной принадлежности </a:t>
            </a:r>
            <a:r>
              <a:rPr lang="ru-RU" sz="1600" b="1" dirty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земель и объектов недвижимости</a:t>
            </a:r>
            <a:endParaRPr lang="ru-RU" sz="1600" b="1" dirty="0" smtClean="0">
              <a:solidFill>
                <a:prstClr val="black"/>
              </a:solidFill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algn="just">
              <a:lnSpc>
                <a:spcPct val="115000"/>
              </a:lnSpc>
              <a:spcBef>
                <a:spcPts val="1000"/>
              </a:spcBef>
            </a:pPr>
            <a:endParaRPr lang="ru-RU" sz="1600" b="1" dirty="0" smtClean="0">
              <a:solidFill>
                <a:prstClr val="black"/>
              </a:solidFill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algn="just">
              <a:lnSpc>
                <a:spcPct val="115000"/>
              </a:lnSpc>
              <a:spcBef>
                <a:spcPts val="1000"/>
              </a:spcBef>
            </a:pPr>
            <a:r>
              <a:rPr lang="ru-RU" sz="1600" b="1" dirty="0" smtClean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территориальные споры </a:t>
            </a:r>
            <a:r>
              <a:rPr lang="ru-RU" sz="1600" b="1" dirty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между субъектами Российской </a:t>
            </a:r>
            <a:r>
              <a:rPr lang="ru-RU" sz="1600" b="1" dirty="0" smtClean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Федерации и муниципальными образованиями </a:t>
            </a:r>
            <a:r>
              <a:rPr lang="ru-RU" sz="1600" b="1" dirty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в отношении прохождения их </a:t>
            </a:r>
            <a:r>
              <a:rPr lang="ru-RU" sz="1600" b="1" dirty="0" smtClean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границ</a:t>
            </a:r>
          </a:p>
          <a:p>
            <a:pPr algn="just">
              <a:lnSpc>
                <a:spcPct val="115000"/>
              </a:lnSpc>
              <a:spcBef>
                <a:spcPts val="1000"/>
              </a:spcBef>
            </a:pPr>
            <a:endParaRPr lang="ru-RU" sz="1600" dirty="0" smtClean="0">
              <a:solidFill>
                <a:prstClr val="black"/>
              </a:solidFill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algn="just">
              <a:lnSpc>
                <a:spcPct val="115000"/>
              </a:lnSpc>
            </a:pPr>
            <a:r>
              <a:rPr lang="ru-RU" sz="1600" b="1" dirty="0" smtClean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низкая эффективность системы управления</a:t>
            </a:r>
          </a:p>
          <a:p>
            <a:pPr algn="just">
              <a:lnSpc>
                <a:spcPct val="115000"/>
              </a:lnSpc>
            </a:pPr>
            <a:r>
              <a:rPr lang="ru-RU" sz="1600" b="1" dirty="0" smtClean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земельными ресурсами</a:t>
            </a:r>
          </a:p>
          <a:p>
            <a:pPr algn="just">
              <a:lnSpc>
                <a:spcPct val="115000"/>
              </a:lnSpc>
              <a:spcBef>
                <a:spcPts val="1000"/>
              </a:spcBef>
            </a:pPr>
            <a:endParaRPr lang="ru-RU" sz="1600" dirty="0" smtClean="0">
              <a:solidFill>
                <a:prstClr val="black"/>
              </a:solidFill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algn="just">
              <a:lnSpc>
                <a:spcPct val="115000"/>
              </a:lnSpc>
              <a:spcBef>
                <a:spcPts val="1000"/>
              </a:spcBef>
            </a:pPr>
            <a:r>
              <a:rPr lang="ru-RU" sz="1600" b="1" dirty="0" smtClean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отсутствие условий для формирования благоприятной деловой среды</a:t>
            </a:r>
          </a:p>
          <a:p>
            <a:pPr algn="just">
              <a:lnSpc>
                <a:spcPct val="115000"/>
              </a:lnSpc>
              <a:spcBef>
                <a:spcPts val="1000"/>
              </a:spcBef>
            </a:pPr>
            <a:endParaRPr lang="ru-RU" sz="1600" b="1" dirty="0" smtClean="0">
              <a:solidFill>
                <a:prstClr val="black"/>
              </a:solidFill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algn="just">
              <a:lnSpc>
                <a:spcPct val="115000"/>
              </a:lnSpc>
              <a:spcBef>
                <a:spcPts val="1000"/>
              </a:spcBef>
            </a:pPr>
            <a:r>
              <a:rPr lang="ru-RU" sz="1600" b="1" dirty="0" smtClean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затягивание </a:t>
            </a:r>
            <a:r>
              <a:rPr lang="ru-RU" sz="1600" b="1" dirty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процедуры получения разрешения </a:t>
            </a:r>
            <a:r>
              <a:rPr lang="ru-RU" sz="1600" b="1" dirty="0" smtClean="0">
                <a:solidFill>
                  <a:prstClr val="black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на строительство и, как следствие, снижение инвестиционной привлекательности региона</a:t>
            </a:r>
            <a:endParaRPr lang="ru-RU" sz="1600" b="1" dirty="0">
              <a:solidFill>
                <a:prstClr val="black"/>
              </a:solidFill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8" y="860160"/>
            <a:ext cx="1152244" cy="9266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8" y="2045261"/>
            <a:ext cx="1048603" cy="7437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8" y="2981157"/>
            <a:ext cx="1054699" cy="8230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8" y="3988689"/>
            <a:ext cx="1060796" cy="99373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57" y="5556516"/>
            <a:ext cx="1054699" cy="816935"/>
          </a:xfrm>
          <a:prstGeom prst="rect">
            <a:avLst/>
          </a:prstGeom>
        </p:spPr>
      </p:pic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6</a:t>
            </a:fld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76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Диаграмма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9811052"/>
              </p:ext>
            </p:extLst>
          </p:nvPr>
        </p:nvGraphicFramePr>
        <p:xfrm>
          <a:off x="-6961" y="1355281"/>
          <a:ext cx="6534083" cy="39026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934514" y="2636912"/>
            <a:ext cx="5221662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 descr="C:\Documents and Settings\odaynik_di\Рабочий стол\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976" y="1958914"/>
            <a:ext cx="2533474" cy="158949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6156176" y="820141"/>
            <a:ext cx="294774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sz="1400" b="1" dirty="0" smtClean="0">
                <a:solidFill>
                  <a:srgbClr val="00B050"/>
                </a:solidFill>
              </a:rPr>
              <a:t>Сервис </a:t>
            </a:r>
            <a:r>
              <a:rPr lang="ru-RU" sz="1400" b="1" dirty="0">
                <a:solidFill>
                  <a:srgbClr val="00B050"/>
                </a:solidFill>
              </a:rPr>
              <a:t>по формированию схемы </a:t>
            </a:r>
            <a:r>
              <a:rPr lang="ru-RU" sz="1400" b="1" dirty="0" smtClean="0">
                <a:solidFill>
                  <a:srgbClr val="00B050"/>
                </a:solidFill>
              </a:rPr>
              <a:t>расположения </a:t>
            </a:r>
            <a:r>
              <a:rPr lang="ru-RU" sz="1400" b="1" dirty="0">
                <a:solidFill>
                  <a:srgbClr val="00B050"/>
                </a:solidFill>
              </a:rPr>
              <a:t>земельного участка </a:t>
            </a:r>
            <a:r>
              <a:rPr lang="ru-RU" sz="1400" b="1" dirty="0" smtClean="0">
                <a:solidFill>
                  <a:srgbClr val="00B050"/>
                </a:solidFill>
              </a:rPr>
              <a:t>на </a:t>
            </a:r>
            <a:r>
              <a:rPr lang="ru-RU" sz="1400" b="1" dirty="0">
                <a:solidFill>
                  <a:srgbClr val="00B050"/>
                </a:solidFill>
              </a:rPr>
              <a:t>кадастровом плане </a:t>
            </a:r>
            <a:r>
              <a:rPr lang="ru-RU" sz="1400" b="1" dirty="0" smtClean="0">
                <a:solidFill>
                  <a:srgbClr val="00B050"/>
                </a:solidFill>
              </a:rPr>
              <a:t>территории </a:t>
            </a:r>
            <a:r>
              <a:rPr lang="ru-RU" sz="1400" b="1" dirty="0">
                <a:solidFill>
                  <a:srgbClr val="00B050"/>
                </a:solidFill>
              </a:rPr>
              <a:t>в электронном виде</a:t>
            </a:r>
          </a:p>
          <a:p>
            <a:pPr algn="ctr"/>
            <a:endParaRPr lang="ru-RU" sz="800" b="1" dirty="0"/>
          </a:p>
        </p:txBody>
      </p:sp>
      <p:sp>
        <p:nvSpPr>
          <p:cNvPr id="16" name="Штриховая стрелка вправо 15"/>
          <p:cNvSpPr/>
          <p:nvPr/>
        </p:nvSpPr>
        <p:spPr>
          <a:xfrm rot="5400000">
            <a:off x="8457981" y="1553189"/>
            <a:ext cx="368522" cy="422230"/>
          </a:xfrm>
          <a:prstGeom prst="strip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5536" y="5444802"/>
            <a:ext cx="590465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 algn="just">
              <a:buFont typeface="Arial" pitchFamily="34" charset="0"/>
              <a:buChar char="•"/>
            </a:pPr>
            <a:r>
              <a:rPr lang="ru-RU" sz="1600" i="1" dirty="0">
                <a:solidFill>
                  <a:prstClr val="black"/>
                </a:solidFill>
                <a:ea typeface="Calibri"/>
              </a:rPr>
              <a:t>Несоблюдение установленных требований при подготовке схем расположения земельных участков на КПТ,  и актов, утверждаемых ОГВ и ОМС, на основании которых осуществляется подготовка межевых планов для внесения сведений об объектах недвижимости в ГКН</a:t>
            </a:r>
            <a:endParaRPr lang="ru-RU" sz="1600" i="1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107" y="5075470"/>
            <a:ext cx="1313040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Проблемы: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25267" y="3668338"/>
            <a:ext cx="29135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Calibri"/>
              </a:rPr>
              <a:t>Сервис запущен с </a:t>
            </a:r>
            <a:r>
              <a:rPr lang="ru-RU" sz="1400" b="1" dirty="0" smtClean="0">
                <a:solidFill>
                  <a:srgbClr val="BA1410"/>
                </a:solidFill>
                <a:latin typeface="Calibri"/>
              </a:rPr>
              <a:t>1 января 2017 г. </a:t>
            </a:r>
            <a:endParaRPr lang="en-US" sz="1400" b="1" dirty="0" smtClean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6132958" y="3548409"/>
            <a:ext cx="441044" cy="456095"/>
            <a:chOff x="11209794" y="3553554"/>
            <a:chExt cx="645258" cy="543356"/>
          </a:xfrm>
          <a:solidFill>
            <a:schemeClr val="bg1">
              <a:lumMod val="85000"/>
            </a:schemeClr>
          </a:solidFill>
        </p:grpSpPr>
        <p:sp>
          <p:nvSpPr>
            <p:cNvPr id="21" name="Rectangle 43"/>
            <p:cNvSpPr>
              <a:spLocks noChangeArrowheads="1"/>
            </p:cNvSpPr>
            <p:nvPr/>
          </p:nvSpPr>
          <p:spPr bwMode="auto">
            <a:xfrm>
              <a:off x="11209794" y="3696428"/>
              <a:ext cx="508086" cy="400482"/>
            </a:xfrm>
            <a:prstGeom prst="rect">
              <a:avLst/>
            </a:prstGeom>
            <a:solidFill>
              <a:srgbClr val="0070C0"/>
            </a:solidFill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 charset="0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11419847" y="3553554"/>
              <a:ext cx="435205" cy="446843"/>
            </a:xfrm>
            <a:custGeom>
              <a:avLst/>
              <a:gdLst>
                <a:gd name="T0" fmla="*/ 2 w 140"/>
                <a:gd name="T1" fmla="*/ 94 h 152"/>
                <a:gd name="T2" fmla="*/ 2 w 140"/>
                <a:gd name="T3" fmla="*/ 94 h 152"/>
                <a:gd name="T4" fmla="*/ 0 w 140"/>
                <a:gd name="T5" fmla="*/ 88 h 152"/>
                <a:gd name="T6" fmla="*/ 2 w 140"/>
                <a:gd name="T7" fmla="*/ 82 h 152"/>
                <a:gd name="T8" fmla="*/ 6 w 140"/>
                <a:gd name="T9" fmla="*/ 76 h 152"/>
                <a:gd name="T10" fmla="*/ 20 w 140"/>
                <a:gd name="T11" fmla="*/ 68 h 152"/>
                <a:gd name="T12" fmla="*/ 20 w 140"/>
                <a:gd name="T13" fmla="*/ 68 h 152"/>
                <a:gd name="T14" fmla="*/ 26 w 140"/>
                <a:gd name="T15" fmla="*/ 68 h 152"/>
                <a:gd name="T16" fmla="*/ 28 w 140"/>
                <a:gd name="T17" fmla="*/ 68 h 152"/>
                <a:gd name="T18" fmla="*/ 32 w 140"/>
                <a:gd name="T19" fmla="*/ 72 h 152"/>
                <a:gd name="T20" fmla="*/ 32 w 140"/>
                <a:gd name="T21" fmla="*/ 72 h 152"/>
                <a:gd name="T22" fmla="*/ 38 w 140"/>
                <a:gd name="T23" fmla="*/ 92 h 152"/>
                <a:gd name="T24" fmla="*/ 38 w 140"/>
                <a:gd name="T25" fmla="*/ 92 h 152"/>
                <a:gd name="T26" fmla="*/ 42 w 140"/>
                <a:gd name="T27" fmla="*/ 100 h 152"/>
                <a:gd name="T28" fmla="*/ 44 w 140"/>
                <a:gd name="T29" fmla="*/ 100 h 152"/>
                <a:gd name="T30" fmla="*/ 48 w 140"/>
                <a:gd name="T31" fmla="*/ 94 h 152"/>
                <a:gd name="T32" fmla="*/ 90 w 140"/>
                <a:gd name="T33" fmla="*/ 22 h 152"/>
                <a:gd name="T34" fmla="*/ 90 w 140"/>
                <a:gd name="T35" fmla="*/ 22 h 152"/>
                <a:gd name="T36" fmla="*/ 96 w 140"/>
                <a:gd name="T37" fmla="*/ 16 h 152"/>
                <a:gd name="T38" fmla="*/ 104 w 140"/>
                <a:gd name="T39" fmla="*/ 10 h 152"/>
                <a:gd name="T40" fmla="*/ 112 w 140"/>
                <a:gd name="T41" fmla="*/ 6 h 152"/>
                <a:gd name="T42" fmla="*/ 134 w 140"/>
                <a:gd name="T43" fmla="*/ 0 h 152"/>
                <a:gd name="T44" fmla="*/ 134 w 140"/>
                <a:gd name="T45" fmla="*/ 0 h 152"/>
                <a:gd name="T46" fmla="*/ 136 w 140"/>
                <a:gd name="T47" fmla="*/ 0 h 152"/>
                <a:gd name="T48" fmla="*/ 138 w 140"/>
                <a:gd name="T49" fmla="*/ 0 h 152"/>
                <a:gd name="T50" fmla="*/ 140 w 140"/>
                <a:gd name="T51" fmla="*/ 2 h 152"/>
                <a:gd name="T52" fmla="*/ 140 w 140"/>
                <a:gd name="T53" fmla="*/ 4 h 152"/>
                <a:gd name="T54" fmla="*/ 136 w 140"/>
                <a:gd name="T55" fmla="*/ 10 h 152"/>
                <a:gd name="T56" fmla="*/ 136 w 140"/>
                <a:gd name="T57" fmla="*/ 10 h 152"/>
                <a:gd name="T58" fmla="*/ 110 w 140"/>
                <a:gd name="T59" fmla="*/ 46 h 152"/>
                <a:gd name="T60" fmla="*/ 86 w 140"/>
                <a:gd name="T61" fmla="*/ 82 h 152"/>
                <a:gd name="T62" fmla="*/ 64 w 140"/>
                <a:gd name="T63" fmla="*/ 120 h 152"/>
                <a:gd name="T64" fmla="*/ 52 w 140"/>
                <a:gd name="T65" fmla="*/ 142 h 152"/>
                <a:gd name="T66" fmla="*/ 52 w 140"/>
                <a:gd name="T67" fmla="*/ 142 h 152"/>
                <a:gd name="T68" fmla="*/ 50 w 140"/>
                <a:gd name="T69" fmla="*/ 146 h 152"/>
                <a:gd name="T70" fmla="*/ 46 w 140"/>
                <a:gd name="T71" fmla="*/ 150 h 152"/>
                <a:gd name="T72" fmla="*/ 38 w 140"/>
                <a:gd name="T73" fmla="*/ 150 h 152"/>
                <a:gd name="T74" fmla="*/ 38 w 140"/>
                <a:gd name="T75" fmla="*/ 150 h 152"/>
                <a:gd name="T76" fmla="*/ 26 w 140"/>
                <a:gd name="T77" fmla="*/ 152 h 152"/>
                <a:gd name="T78" fmla="*/ 26 w 140"/>
                <a:gd name="T79" fmla="*/ 152 h 152"/>
                <a:gd name="T80" fmla="*/ 20 w 140"/>
                <a:gd name="T81" fmla="*/ 150 h 152"/>
                <a:gd name="T82" fmla="*/ 18 w 140"/>
                <a:gd name="T83" fmla="*/ 146 h 152"/>
                <a:gd name="T84" fmla="*/ 16 w 140"/>
                <a:gd name="T85" fmla="*/ 142 h 152"/>
                <a:gd name="T86" fmla="*/ 2 w 140"/>
                <a:gd name="T87" fmla="*/ 94 h 1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0"/>
                <a:gd name="T133" fmla="*/ 0 h 152"/>
                <a:gd name="T134" fmla="*/ 140 w 140"/>
                <a:gd name="T135" fmla="*/ 152 h 15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0" h="152">
                  <a:moveTo>
                    <a:pt x="2" y="94"/>
                  </a:moveTo>
                  <a:lnTo>
                    <a:pt x="2" y="94"/>
                  </a:lnTo>
                  <a:lnTo>
                    <a:pt x="0" y="88"/>
                  </a:lnTo>
                  <a:lnTo>
                    <a:pt x="2" y="82"/>
                  </a:lnTo>
                  <a:lnTo>
                    <a:pt x="6" y="76"/>
                  </a:lnTo>
                  <a:lnTo>
                    <a:pt x="20" y="68"/>
                  </a:lnTo>
                  <a:lnTo>
                    <a:pt x="26" y="68"/>
                  </a:lnTo>
                  <a:lnTo>
                    <a:pt x="28" y="68"/>
                  </a:lnTo>
                  <a:lnTo>
                    <a:pt x="32" y="72"/>
                  </a:lnTo>
                  <a:lnTo>
                    <a:pt x="38" y="92"/>
                  </a:lnTo>
                  <a:lnTo>
                    <a:pt x="42" y="100"/>
                  </a:lnTo>
                  <a:lnTo>
                    <a:pt x="44" y="100"/>
                  </a:lnTo>
                  <a:lnTo>
                    <a:pt x="48" y="94"/>
                  </a:lnTo>
                  <a:lnTo>
                    <a:pt x="90" y="22"/>
                  </a:lnTo>
                  <a:lnTo>
                    <a:pt x="96" y="16"/>
                  </a:lnTo>
                  <a:lnTo>
                    <a:pt x="104" y="10"/>
                  </a:lnTo>
                  <a:lnTo>
                    <a:pt x="112" y="6"/>
                  </a:lnTo>
                  <a:lnTo>
                    <a:pt x="134" y="0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40" y="2"/>
                  </a:lnTo>
                  <a:lnTo>
                    <a:pt x="140" y="4"/>
                  </a:lnTo>
                  <a:lnTo>
                    <a:pt x="136" y="10"/>
                  </a:lnTo>
                  <a:lnTo>
                    <a:pt x="110" y="46"/>
                  </a:lnTo>
                  <a:lnTo>
                    <a:pt x="86" y="82"/>
                  </a:lnTo>
                  <a:lnTo>
                    <a:pt x="64" y="120"/>
                  </a:lnTo>
                  <a:lnTo>
                    <a:pt x="52" y="142"/>
                  </a:lnTo>
                  <a:lnTo>
                    <a:pt x="50" y="146"/>
                  </a:lnTo>
                  <a:lnTo>
                    <a:pt x="46" y="150"/>
                  </a:lnTo>
                  <a:lnTo>
                    <a:pt x="38" y="150"/>
                  </a:lnTo>
                  <a:lnTo>
                    <a:pt x="26" y="152"/>
                  </a:lnTo>
                  <a:lnTo>
                    <a:pt x="20" y="150"/>
                  </a:lnTo>
                  <a:lnTo>
                    <a:pt x="18" y="146"/>
                  </a:lnTo>
                  <a:lnTo>
                    <a:pt x="16" y="142"/>
                  </a:lnTo>
                  <a:lnTo>
                    <a:pt x="2" y="9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24" name="Овал 23"/>
          <p:cNvSpPr/>
          <p:nvPr/>
        </p:nvSpPr>
        <p:spPr>
          <a:xfrm>
            <a:off x="-6959" y="23815"/>
            <a:ext cx="2042711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Фактор 1.4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835696" y="23815"/>
            <a:ext cx="7280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СРОК УТВЕРЖДЕНИЯ СХЕМЫ РАСПОЛОЖЕНИЯ ЗЕМЕЛЬНОГО УЧАСТКА НА КАДАСТРОВОМ ПЛАНЕ ТЕРРИТОРИИ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61863" y="1305086"/>
            <a:ext cx="4315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i="1" dirty="0" smtClean="0">
                <a:solidFill>
                  <a:prstClr val="black"/>
                </a:solidFill>
                <a:ea typeface="Calibri"/>
              </a:rPr>
              <a:t>дни</a:t>
            </a:r>
            <a:endParaRPr lang="ru-RU" sz="12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540137" y="4454152"/>
            <a:ext cx="12003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н</a:t>
            </a:r>
            <a:r>
              <a:rPr lang="ru-RU" sz="1200" dirty="0" smtClean="0"/>
              <a:t>а 31.12.2016 г.</a:t>
            </a:r>
          </a:p>
          <a:p>
            <a:endParaRPr lang="ru-RU" sz="1200" dirty="0" smtClean="0"/>
          </a:p>
          <a:p>
            <a:r>
              <a:rPr lang="ru-RU" sz="1200" dirty="0" smtClean="0"/>
              <a:t>на 01.07.2017</a:t>
            </a:r>
            <a:endParaRPr lang="ru-RU" sz="12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5392916" y="4537471"/>
            <a:ext cx="141010" cy="13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405219" y="4923830"/>
            <a:ext cx="141010" cy="134637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7</a:t>
            </a:fld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056278" y="2204665"/>
            <a:ext cx="4320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23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733874" y="1993192"/>
            <a:ext cx="4320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9900"/>
                </a:solidFill>
              </a:rPr>
              <a:t>18</a:t>
            </a:r>
            <a:endParaRPr lang="ru-RU" sz="1600" b="1" dirty="0">
              <a:solidFill>
                <a:srgbClr val="0099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924576" y="2284850"/>
            <a:ext cx="4320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9900"/>
                </a:solidFill>
              </a:rPr>
              <a:t>17</a:t>
            </a:r>
            <a:endParaRPr lang="ru-RU" sz="1600" b="1" dirty="0">
              <a:solidFill>
                <a:srgbClr val="0099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314033" y="2287120"/>
            <a:ext cx="4320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9900"/>
                </a:solidFill>
              </a:rPr>
              <a:t>18</a:t>
            </a:r>
            <a:endParaRPr lang="ru-RU" sz="1600" b="1" dirty="0">
              <a:solidFill>
                <a:srgbClr val="0099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495434" y="2205162"/>
            <a:ext cx="4320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23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203848" y="1445137"/>
            <a:ext cx="4320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23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563888" y="2117843"/>
            <a:ext cx="4320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26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995936" y="1971963"/>
            <a:ext cx="4320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26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427984" y="1977090"/>
            <a:ext cx="4320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30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815570" y="1351102"/>
            <a:ext cx="4320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30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712755" y="1965868"/>
            <a:ext cx="4320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30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259700" y="1948566"/>
            <a:ext cx="4320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30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 rot="18919422">
            <a:off x="248236" y="4022100"/>
            <a:ext cx="11641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200" b="1" i="1" u="sng" dirty="0" smtClean="0"/>
              <a:t>Среднее по РФ</a:t>
            </a:r>
            <a:endParaRPr lang="ru-RU" sz="1200" b="1" i="1" u="sng" dirty="0"/>
          </a:p>
        </p:txBody>
      </p:sp>
      <p:pic>
        <p:nvPicPr>
          <p:cNvPr id="45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630" y="5257941"/>
            <a:ext cx="2012025" cy="152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Прямоугольник 45"/>
          <p:cNvSpPr/>
          <p:nvPr/>
        </p:nvSpPr>
        <p:spPr>
          <a:xfrm>
            <a:off x="6793375" y="5682312"/>
            <a:ext cx="1063112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9900"/>
                </a:solidFill>
              </a:rPr>
              <a:t>2017 год</a:t>
            </a:r>
          </a:p>
          <a:p>
            <a:r>
              <a:rPr lang="ru-RU" sz="2000" b="1" dirty="0" smtClean="0">
                <a:solidFill>
                  <a:srgbClr val="009900"/>
                </a:solidFill>
              </a:rPr>
              <a:t>18 дней</a:t>
            </a:r>
            <a:endParaRPr lang="ru-RU" sz="2000" b="1" dirty="0">
              <a:solidFill>
                <a:srgbClr val="0099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926319" y="5373216"/>
            <a:ext cx="7207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ЦЕЛЬ</a:t>
            </a:r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14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Прямая соединительная линия 33"/>
          <p:cNvCxnSpPr/>
          <p:nvPr/>
        </p:nvCxnSpPr>
        <p:spPr>
          <a:xfrm flipV="1">
            <a:off x="1117637" y="3521717"/>
            <a:ext cx="6801104" cy="2875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" name="Диаграмма 5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5542603"/>
              </p:ext>
            </p:extLst>
          </p:nvPr>
        </p:nvGraphicFramePr>
        <p:xfrm>
          <a:off x="804885" y="2677651"/>
          <a:ext cx="747104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13" descr="Картинки по запросу закон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2" y="892481"/>
            <a:ext cx="1190892" cy="777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1907704" y="23815"/>
            <a:ext cx="7208048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854" y="6490364"/>
            <a:ext cx="2133600" cy="365125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8</a:t>
            </a:fld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32152" y="54377"/>
            <a:ext cx="72080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СРОК ПРИСВОЕНИЯ АДРЕСА ЗЕМЕЛЬНОМУ УЧАСТКУ </a:t>
            </a:r>
            <a: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/>
            </a:r>
            <a:b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 ВНЕСЕНИЕ ЕГО В ФИАС*</a:t>
            </a:r>
            <a:endParaRPr lang="ru-RU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079157"/>
            <a:ext cx="25329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algn="ctr"/>
            <a:r>
              <a:rPr lang="ru-RU" sz="1400" b="1" dirty="0" smtClean="0">
                <a:solidFill>
                  <a:srgbClr val="C00000"/>
                </a:solidFill>
                <a:ea typeface="Segoe UI" pitchFamily="34" charset="0"/>
                <a:cs typeface="Segoe UI" pitchFamily="34" charset="0"/>
              </a:rPr>
              <a:t>п. </a:t>
            </a:r>
            <a:r>
              <a:rPr lang="ru-RU" sz="1400" b="1" dirty="0">
                <a:solidFill>
                  <a:srgbClr val="C00000"/>
                </a:solidFill>
                <a:ea typeface="Segoe UI" pitchFamily="34" charset="0"/>
                <a:cs typeface="Segoe UI" pitchFamily="34" charset="0"/>
              </a:rPr>
              <a:t>21 части 1 статьи 14 </a:t>
            </a:r>
            <a:r>
              <a:rPr lang="ru-RU" sz="1400" b="1" dirty="0" smtClean="0">
                <a:solidFill>
                  <a:srgbClr val="C00000"/>
                </a:solidFill>
                <a:ea typeface="Segoe UI" pitchFamily="34" charset="0"/>
                <a:cs typeface="Segoe UI" pitchFamily="34" charset="0"/>
              </a:rPr>
              <a:t>ФЗ</a:t>
            </a:r>
            <a:endParaRPr lang="ru-RU" sz="1400" b="1" dirty="0">
              <a:solidFill>
                <a:srgbClr val="C00000"/>
              </a:solidFill>
              <a:ea typeface="Segoe UI" pitchFamily="34" charset="0"/>
              <a:cs typeface="Segoe UI" pitchFamily="34" charset="0"/>
            </a:endParaRPr>
          </a:p>
          <a:p>
            <a:pPr marL="72000" algn="ctr"/>
            <a:r>
              <a:rPr lang="ru-RU" sz="1400" b="1" dirty="0">
                <a:solidFill>
                  <a:srgbClr val="C00000"/>
                </a:solidFill>
                <a:ea typeface="Segoe UI" pitchFamily="34" charset="0"/>
                <a:cs typeface="Segoe UI" pitchFamily="34" charset="0"/>
              </a:rPr>
              <a:t>от 06.10.2003 № </a:t>
            </a:r>
            <a:r>
              <a:rPr lang="ru-RU" sz="1400" b="1" dirty="0" smtClean="0">
                <a:solidFill>
                  <a:srgbClr val="C00000"/>
                </a:solidFill>
                <a:ea typeface="Segoe UI" pitchFamily="34" charset="0"/>
                <a:cs typeface="Segoe UI" pitchFamily="34" charset="0"/>
              </a:rPr>
              <a:t>131-ФЗ</a:t>
            </a:r>
            <a:endParaRPr lang="ru-RU" sz="1400" b="1" dirty="0">
              <a:solidFill>
                <a:srgbClr val="C0000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925268"/>
            <a:ext cx="51125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prstClr val="black"/>
                </a:solidFill>
              </a:rPr>
              <a:t>П</a:t>
            </a:r>
            <a:r>
              <a:rPr lang="ru-RU" sz="1600" dirty="0" smtClean="0">
                <a:solidFill>
                  <a:prstClr val="black"/>
                </a:solidFill>
              </a:rPr>
              <a:t>рисвоение </a:t>
            </a:r>
            <a:r>
              <a:rPr lang="ru-RU" sz="1600" dirty="0">
                <a:solidFill>
                  <a:prstClr val="black"/>
                </a:solidFill>
              </a:rPr>
              <a:t>адресов объектам адресации, изменение, аннулирование адресов относится к вопросам местного значения городского, сельского </a:t>
            </a:r>
            <a:r>
              <a:rPr lang="ru-RU" sz="1600" dirty="0" smtClean="0">
                <a:solidFill>
                  <a:prstClr val="black"/>
                </a:solidFill>
              </a:rPr>
              <a:t>поселения</a:t>
            </a:r>
          </a:p>
          <a:p>
            <a:pPr algn="ctr"/>
            <a:r>
              <a:rPr lang="ru-RU" sz="1600" dirty="0">
                <a:solidFill>
                  <a:prstClr val="black"/>
                </a:solidFill>
              </a:rPr>
              <a:t>Срок </a:t>
            </a:r>
            <a:r>
              <a:rPr lang="ru-RU" sz="1600" dirty="0" smtClean="0">
                <a:solidFill>
                  <a:prstClr val="black"/>
                </a:solidFill>
              </a:rPr>
              <a:t>присвоения адреса земельному участку </a:t>
            </a:r>
            <a:r>
              <a:rPr lang="ru-RU" sz="1600" b="1" dirty="0" smtClean="0">
                <a:solidFill>
                  <a:srgbClr val="C0504D"/>
                </a:solidFill>
              </a:rPr>
              <a:t>18 дней</a:t>
            </a:r>
          </a:p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Внесения в ФИАС </a:t>
            </a:r>
            <a:r>
              <a:rPr lang="ru-RU" sz="1600" b="1" dirty="0" smtClean="0">
                <a:solidFill>
                  <a:srgbClr val="C0504D"/>
                </a:solidFill>
              </a:rPr>
              <a:t>– 3 дня</a:t>
            </a:r>
            <a:endParaRPr lang="ru-RU" sz="1600" b="1" dirty="0">
              <a:solidFill>
                <a:srgbClr val="C0504D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3407391" y="1164446"/>
            <a:ext cx="444529" cy="3526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1203196" y="2253613"/>
            <a:ext cx="7595289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9161" y="5243650"/>
            <a:ext cx="2128724" cy="16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6484974" y="5635326"/>
            <a:ext cx="13681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</a:rPr>
              <a:t>2017 – </a:t>
            </a:r>
          </a:p>
          <a:p>
            <a:r>
              <a:rPr lang="ru-RU" sz="2400" b="1" dirty="0" smtClean="0">
                <a:solidFill>
                  <a:srgbClr val="009900"/>
                </a:solidFill>
              </a:rPr>
              <a:t>12 дней</a:t>
            </a:r>
            <a:endParaRPr lang="ru-RU" sz="2400" b="1" dirty="0">
              <a:solidFill>
                <a:srgbClr val="0099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693489" y="5323851"/>
            <a:ext cx="7207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ЦЕЛЬ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03096" y="5662405"/>
            <a:ext cx="4921989" cy="857097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prstClr val="black"/>
                </a:solidFill>
              </a:rPr>
              <a:t>Несвоевременное внесение сведений в ФИАС приводит </a:t>
            </a:r>
            <a:br>
              <a:rPr lang="ru-RU" sz="1400" dirty="0" smtClean="0">
                <a:solidFill>
                  <a:prstClr val="black"/>
                </a:solidFill>
              </a:rPr>
            </a:br>
            <a:r>
              <a:rPr lang="ru-RU" sz="1400" dirty="0" smtClean="0">
                <a:solidFill>
                  <a:prstClr val="black"/>
                </a:solidFill>
              </a:rPr>
              <a:t>к несоответствию между сведениями ЕГРН и данными при осуществлении государственного кадастрового учета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323528" y="23815"/>
            <a:ext cx="1940859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Фактор 1.5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422" y="6534428"/>
            <a:ext cx="364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 algn="ctr">
              <a:buFont typeface="Arial" pitchFamily="34" charset="0"/>
              <a:buChar char="•"/>
            </a:pPr>
            <a:r>
              <a:rPr lang="ru-RU" sz="1200" dirty="0" smtClean="0">
                <a:solidFill>
                  <a:prstClr val="black"/>
                </a:solidFill>
              </a:rPr>
              <a:t>Федеральная информационная адресная система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804884" y="1574620"/>
            <a:ext cx="25202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algn="ctr"/>
            <a:r>
              <a:rPr lang="ru-RU" sz="1400" b="1" dirty="0" smtClean="0">
                <a:solidFill>
                  <a:srgbClr val="C00000"/>
                </a:solidFill>
                <a:ea typeface="Segoe UI" pitchFamily="34" charset="0"/>
                <a:cs typeface="Segoe UI" pitchFamily="34" charset="0"/>
              </a:rPr>
              <a:t>П. 37 Постановления Правительства РФ </a:t>
            </a:r>
            <a:br>
              <a:rPr lang="ru-RU" sz="1400" b="1" dirty="0" smtClean="0">
                <a:solidFill>
                  <a:srgbClr val="C00000"/>
                </a:solidFill>
                <a:ea typeface="Segoe UI" pitchFamily="34" charset="0"/>
                <a:cs typeface="Segoe UI" pitchFamily="34" charset="0"/>
              </a:rPr>
            </a:br>
            <a:r>
              <a:rPr lang="ru-RU" sz="1400" b="1" dirty="0" smtClean="0">
                <a:solidFill>
                  <a:srgbClr val="C00000"/>
                </a:solidFill>
                <a:ea typeface="Segoe UI" pitchFamily="34" charset="0"/>
                <a:cs typeface="Segoe UI" pitchFamily="34" charset="0"/>
              </a:rPr>
              <a:t>от 19.11.2014 № 1221</a:t>
            </a:r>
            <a:endParaRPr lang="ru-RU" sz="1400" b="1" dirty="0">
              <a:solidFill>
                <a:srgbClr val="C0000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3" name="Стрелка вправо 32"/>
          <p:cNvSpPr/>
          <p:nvPr/>
        </p:nvSpPr>
        <p:spPr>
          <a:xfrm>
            <a:off x="3436081" y="1669486"/>
            <a:ext cx="444529" cy="3526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03096" y="5323851"/>
            <a:ext cx="1313040" cy="338554"/>
          </a:xfrm>
          <a:prstGeom prst="rect">
            <a:avLst/>
          </a:prstGeom>
          <a:solidFill>
            <a:srgbClr val="0070C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</a:rPr>
              <a:t>Проблема:</a:t>
            </a:r>
            <a:endParaRPr lang="ru-RU" sz="1600" b="1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90396" y="3272861"/>
            <a:ext cx="4315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i="1" dirty="0" smtClean="0">
                <a:solidFill>
                  <a:prstClr val="black"/>
                </a:solidFill>
                <a:ea typeface="Calibri"/>
              </a:rPr>
              <a:t>дни</a:t>
            </a:r>
            <a:endParaRPr lang="ru-RU" sz="12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1516136" y="2326083"/>
            <a:ext cx="66393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i="1" dirty="0" smtClean="0">
                <a:solidFill>
                  <a:prstClr val="black"/>
                </a:solidFill>
              </a:rPr>
              <a:t>Срок присвоения адреса земельному участку и объекту недвижимости в СЗФО (на 01.07.2017)</a:t>
            </a:r>
            <a:endParaRPr lang="ru-RU" sz="1200" b="1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1238314" y="3178459"/>
            <a:ext cx="3930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 smtClean="0">
                <a:solidFill>
                  <a:srgbClr val="FF0000"/>
                </a:solidFill>
              </a:rPr>
              <a:t>17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1806569" y="3166327"/>
            <a:ext cx="3930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9900"/>
                </a:solidFill>
              </a:rPr>
              <a:t>11</a:t>
            </a:r>
            <a:endParaRPr lang="ru-RU" sz="1600" b="1" dirty="0">
              <a:solidFill>
                <a:srgbClr val="00990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411760" y="3088194"/>
            <a:ext cx="3930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9900"/>
                </a:solidFill>
              </a:rPr>
              <a:t>12</a:t>
            </a:r>
            <a:endParaRPr lang="ru-RU" sz="1600" b="1" dirty="0">
              <a:solidFill>
                <a:srgbClr val="00990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966729" y="3178459"/>
            <a:ext cx="3930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9900"/>
                </a:solidFill>
              </a:rPr>
              <a:t>12</a:t>
            </a:r>
            <a:endParaRPr lang="ru-RU" sz="1600" b="1" dirty="0">
              <a:solidFill>
                <a:srgbClr val="009900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570653" y="3207140"/>
            <a:ext cx="3930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15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166972" y="3207140"/>
            <a:ext cx="3930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16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732029" y="3183163"/>
            <a:ext cx="3930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17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315200" y="3166327"/>
            <a:ext cx="3930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18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868144" y="3166327"/>
            <a:ext cx="3930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18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408204" y="2749640"/>
            <a:ext cx="3930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18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7078948" y="3103584"/>
            <a:ext cx="3930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18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7656600" y="2615336"/>
            <a:ext cx="3930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26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748441" y="4623674"/>
            <a:ext cx="12003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н</a:t>
            </a:r>
            <a:r>
              <a:rPr lang="ru-RU" sz="1200" dirty="0" smtClean="0"/>
              <a:t>а 31.12.2016 г.</a:t>
            </a:r>
          </a:p>
          <a:p>
            <a:endParaRPr lang="ru-RU" sz="1200" dirty="0" smtClean="0"/>
          </a:p>
          <a:p>
            <a:r>
              <a:rPr lang="ru-RU" sz="1200" dirty="0" smtClean="0"/>
              <a:t>на 01.07.2017</a:t>
            </a:r>
            <a:endParaRPr lang="ru-RU" sz="12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7601220" y="4706993"/>
            <a:ext cx="141010" cy="13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7613523" y="5093352"/>
            <a:ext cx="141010" cy="134637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 rot="18919422">
            <a:off x="423614" y="4454453"/>
            <a:ext cx="1164101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 algn="ctr"/>
            <a:r>
              <a:rPr lang="ru-RU" sz="1200" b="1" i="1" u="sng" dirty="0" smtClean="0"/>
              <a:t>Среднее по РФ</a:t>
            </a:r>
            <a:endParaRPr lang="ru-RU" sz="1200" b="1" i="1" u="sng" dirty="0"/>
          </a:p>
        </p:txBody>
      </p:sp>
    </p:spTree>
    <p:extLst>
      <p:ext uri="{BB962C8B-B14F-4D97-AF65-F5344CB8AC3E}">
        <p14:creationId xmlns:p14="http://schemas.microsoft.com/office/powerpoint/2010/main" val="54789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Диаграмма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5417542"/>
              </p:ext>
            </p:extLst>
          </p:nvPr>
        </p:nvGraphicFramePr>
        <p:xfrm>
          <a:off x="345580" y="1335455"/>
          <a:ext cx="5753100" cy="3195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35" name="Прямая соединительная линия 34"/>
          <p:cNvCxnSpPr/>
          <p:nvPr/>
        </p:nvCxnSpPr>
        <p:spPr>
          <a:xfrm>
            <a:off x="874649" y="2650938"/>
            <a:ext cx="5209435" cy="0"/>
          </a:xfrm>
          <a:prstGeom prst="line">
            <a:avLst/>
          </a:prstGeom>
          <a:ln w="158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15784" y="1196752"/>
            <a:ext cx="3258957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prstClr val="black"/>
                </a:solidFill>
                <a:cs typeface="Trebuchet MS"/>
              </a:rPr>
              <a:t>ПОДГОТОВКА МЕЖЕВОГО, ТЕХНИЧЕСКОГО ПЛАНОВ</a:t>
            </a:r>
          </a:p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  <a:cs typeface="Trebuchet MS"/>
              </a:rPr>
              <a:t>о</a:t>
            </a:r>
            <a:r>
              <a:rPr lang="ru-RU" sz="2000" b="1" dirty="0" smtClean="0">
                <a:solidFill>
                  <a:prstClr val="black"/>
                </a:solidFill>
                <a:cs typeface="Trebuchet MS"/>
              </a:rPr>
              <a:t>существляется на договорной основе</a:t>
            </a:r>
            <a:endParaRPr lang="ru-RU" sz="2000" b="1" dirty="0">
              <a:solidFill>
                <a:prstClr val="black"/>
              </a:solidFill>
              <a:cs typeface="Trebuchet M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6413" y="5413939"/>
            <a:ext cx="4509836" cy="131200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i="1" dirty="0">
                <a:solidFill>
                  <a:prstClr val="black"/>
                </a:solidFill>
                <a:ea typeface="Calibri"/>
              </a:rPr>
              <a:t>Отсутствие </a:t>
            </a:r>
            <a:r>
              <a:rPr lang="ru-RU" sz="1600" i="1" dirty="0" smtClean="0">
                <a:solidFill>
                  <a:prstClr val="black"/>
                </a:solidFill>
                <a:ea typeface="Calibri"/>
              </a:rPr>
              <a:t>контроля со стороны СРО </a:t>
            </a:r>
            <a:br>
              <a:rPr lang="ru-RU" sz="1600" i="1" dirty="0" smtClean="0">
                <a:solidFill>
                  <a:prstClr val="black"/>
                </a:solidFill>
                <a:ea typeface="Calibri"/>
              </a:rPr>
            </a:br>
            <a:r>
              <a:rPr lang="ru-RU" sz="1600" i="1" dirty="0" smtClean="0">
                <a:solidFill>
                  <a:prstClr val="black"/>
                </a:solidFill>
                <a:ea typeface="Calibri"/>
              </a:rPr>
              <a:t>за сроками </a:t>
            </a:r>
            <a:r>
              <a:rPr lang="ru-RU" sz="1600" i="1" dirty="0">
                <a:solidFill>
                  <a:prstClr val="black"/>
                </a:solidFill>
                <a:ea typeface="Calibri"/>
              </a:rPr>
              <a:t>осуществления кадастровых </a:t>
            </a:r>
            <a:r>
              <a:rPr lang="ru-RU" sz="1600" i="1" dirty="0" smtClean="0">
                <a:solidFill>
                  <a:prstClr val="black"/>
                </a:solidFill>
                <a:ea typeface="Calibri"/>
              </a:rPr>
              <a:t>работ, что </a:t>
            </a:r>
            <a:r>
              <a:rPr lang="ru-RU" sz="1600" i="1" dirty="0">
                <a:solidFill>
                  <a:prstClr val="black"/>
                </a:solidFill>
                <a:ea typeface="Calibri"/>
              </a:rPr>
              <a:t>делает процесс межевания и подготовки соответствующей документации затянутым</a:t>
            </a:r>
            <a:endParaRPr lang="ru-RU" sz="1600" i="1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6413" y="5044607"/>
            <a:ext cx="1313040" cy="369332"/>
          </a:xfrm>
          <a:prstGeom prst="rect">
            <a:avLst/>
          </a:prstGeom>
          <a:solidFill>
            <a:srgbClr val="0070C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Проблемы: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15816" y="23815"/>
            <a:ext cx="6199936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11760" y="188640"/>
            <a:ext cx="67039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prstClr val="black"/>
                </a:solidFill>
                <a:cs typeface="Trebuchet MS"/>
              </a:rPr>
              <a:t> </a:t>
            </a:r>
            <a:r>
              <a:rPr lang="ru-RU" b="1" dirty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СРОК ПОДГОТОВКИ МЕЖЕВОГО ПЛАНА</a:t>
            </a:r>
          </a:p>
        </p:txBody>
      </p:sp>
      <p:sp>
        <p:nvSpPr>
          <p:cNvPr id="15" name="Овал 14"/>
          <p:cNvSpPr/>
          <p:nvPr/>
        </p:nvSpPr>
        <p:spPr>
          <a:xfrm>
            <a:off x="755576" y="48255"/>
            <a:ext cx="1970883" cy="6480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Фактор 2.1</a:t>
            </a:r>
            <a:endParaRPr lang="ru-RU" sz="2000" b="1" dirty="0">
              <a:solidFill>
                <a:prstClr val="black"/>
              </a:solidFill>
            </a:endParaRPr>
          </a:p>
        </p:txBody>
      </p:sp>
      <p:pic>
        <p:nvPicPr>
          <p:cNvPr id="16" name="Picture 2" descr="Картинки по запросу межевой пла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269" y="2458636"/>
            <a:ext cx="2453986" cy="1843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07504" y="1827694"/>
            <a:ext cx="4732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 smtClean="0">
                <a:solidFill>
                  <a:prstClr val="black"/>
                </a:solidFill>
                <a:ea typeface="Calibri"/>
              </a:rPr>
              <a:t>дни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1" name="Номер слайда 4"/>
          <p:cNvSpPr txBox="1">
            <a:spLocks/>
          </p:cNvSpPr>
          <p:nvPr/>
        </p:nvSpPr>
        <p:spPr>
          <a:xfrm>
            <a:off x="6999339" y="65227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26466A-A062-4EA8-869F-F58765B31057}" type="slidenum">
              <a:rPr lang="uk-UA" smtClean="0">
                <a:solidFill>
                  <a:prstClr val="black"/>
                </a:solidFill>
              </a:rPr>
              <a:pPr/>
              <a:t>9</a:t>
            </a:fld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619672" y="880642"/>
            <a:ext cx="37566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9900"/>
                </a:solidFill>
                <a:ea typeface="Calibri"/>
              </a:rPr>
              <a:t>Показатели по СЗФО на 01.07.2017</a:t>
            </a:r>
            <a:endParaRPr lang="ru-RU" b="1" dirty="0">
              <a:solidFill>
                <a:srgbClr val="0099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354172" y="2340210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 smtClean="0">
                <a:solidFill>
                  <a:srgbClr val="009900"/>
                </a:solidFill>
                <a:ea typeface="Calibri"/>
              </a:rPr>
              <a:t>10</a:t>
            </a:r>
            <a:endParaRPr lang="ru-RU" sz="1400" b="1" dirty="0">
              <a:solidFill>
                <a:srgbClr val="0099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791248" y="2395526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 smtClean="0">
                <a:solidFill>
                  <a:srgbClr val="009900"/>
                </a:solidFill>
                <a:ea typeface="Calibri"/>
              </a:rPr>
              <a:t>10</a:t>
            </a:r>
            <a:endParaRPr lang="ru-RU" sz="1400" b="1" dirty="0">
              <a:solidFill>
                <a:srgbClr val="0099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176036" y="2382455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 smtClean="0">
                <a:solidFill>
                  <a:srgbClr val="FF0000"/>
                </a:solidFill>
                <a:ea typeface="Calibri"/>
              </a:rPr>
              <a:t>15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627784" y="2308668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FF0000"/>
                </a:solidFill>
                <a:ea typeface="Calibri"/>
              </a:rPr>
              <a:t>2</a:t>
            </a:r>
            <a:r>
              <a:rPr lang="ru-RU" sz="1400" b="1" i="1" dirty="0" smtClean="0">
                <a:solidFill>
                  <a:srgbClr val="FF0000"/>
                </a:solidFill>
                <a:ea typeface="Calibri"/>
              </a:rPr>
              <a:t>0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101295" y="1340768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FF0000"/>
                </a:solidFill>
                <a:ea typeface="Calibri"/>
              </a:rPr>
              <a:t>2</a:t>
            </a:r>
            <a:r>
              <a:rPr lang="ru-RU" sz="1400" b="1" i="1" dirty="0" smtClean="0">
                <a:solidFill>
                  <a:srgbClr val="FF0000"/>
                </a:solidFill>
                <a:ea typeface="Calibri"/>
              </a:rPr>
              <a:t>0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479367" y="2194986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 smtClean="0">
                <a:solidFill>
                  <a:srgbClr val="FF0000"/>
                </a:solidFill>
              </a:rPr>
              <a:t>25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820691" y="1881779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 smtClean="0">
                <a:solidFill>
                  <a:srgbClr val="FF0000"/>
                </a:solidFill>
              </a:rPr>
              <a:t>26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363344" y="1896808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 smtClean="0">
                <a:solidFill>
                  <a:srgbClr val="FF0000"/>
                </a:solidFill>
              </a:rPr>
              <a:t>29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791419" y="2076722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FF0000"/>
                </a:solidFill>
                <a:ea typeface="Calibri"/>
              </a:rPr>
              <a:t>3</a:t>
            </a:r>
            <a:r>
              <a:rPr lang="ru-RU" sz="1400" b="1" i="1" dirty="0" smtClean="0">
                <a:solidFill>
                  <a:srgbClr val="FF0000"/>
                </a:solidFill>
                <a:ea typeface="Calibri"/>
              </a:rPr>
              <a:t>0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212644" y="2110262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solidFill>
                  <a:srgbClr val="FF0000"/>
                </a:solidFill>
                <a:ea typeface="Calibri"/>
              </a:rPr>
              <a:t>3</a:t>
            </a:r>
            <a:r>
              <a:rPr lang="ru-RU" sz="1400" b="1" i="1" dirty="0" smtClean="0">
                <a:solidFill>
                  <a:srgbClr val="FF0000"/>
                </a:solidFill>
                <a:ea typeface="Calibri"/>
              </a:rPr>
              <a:t>0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648376" y="1887209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38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862933" y="2348875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 smtClean="0">
                <a:solidFill>
                  <a:srgbClr val="FF0000"/>
                </a:solidFill>
                <a:ea typeface="Calibri"/>
              </a:rPr>
              <a:t>19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858772" y="4214305"/>
            <a:ext cx="12003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н</a:t>
            </a:r>
            <a:r>
              <a:rPr lang="ru-RU" sz="1200" dirty="0" smtClean="0"/>
              <a:t>а 31.12.2016 г.</a:t>
            </a:r>
          </a:p>
          <a:p>
            <a:endParaRPr lang="ru-RU" sz="1200" dirty="0" smtClean="0"/>
          </a:p>
          <a:p>
            <a:r>
              <a:rPr lang="ru-RU" sz="1200" dirty="0" smtClean="0"/>
              <a:t>на 01.07.2017</a:t>
            </a:r>
            <a:endParaRPr lang="ru-RU" sz="12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4711551" y="4297624"/>
            <a:ext cx="141010" cy="13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4723854" y="4683983"/>
            <a:ext cx="141010" cy="134637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1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269" y="4922070"/>
            <a:ext cx="2128724" cy="16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Прямоугольник 41"/>
          <p:cNvSpPr/>
          <p:nvPr/>
        </p:nvSpPr>
        <p:spPr>
          <a:xfrm>
            <a:off x="6311757" y="5580351"/>
            <a:ext cx="13681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</a:rPr>
              <a:t> 10 дней</a:t>
            </a:r>
            <a:endParaRPr lang="ru-RU" sz="2400" b="1" dirty="0">
              <a:solidFill>
                <a:srgbClr val="00990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589445" y="5173162"/>
            <a:ext cx="7207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ЦЕЛЬ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 rot="18919422">
            <a:off x="87834" y="3554848"/>
            <a:ext cx="1164101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 algn="ctr"/>
            <a:r>
              <a:rPr lang="ru-RU" sz="1200" b="1" i="1" u="sng" dirty="0" smtClean="0"/>
              <a:t>Среднее по РФ</a:t>
            </a:r>
            <a:endParaRPr lang="ru-RU" sz="1200" b="1" i="1" u="sng" dirty="0"/>
          </a:p>
        </p:txBody>
      </p:sp>
    </p:spTree>
    <p:extLst>
      <p:ext uri="{BB962C8B-B14F-4D97-AF65-F5344CB8AC3E}">
        <p14:creationId xmlns:p14="http://schemas.microsoft.com/office/powerpoint/2010/main" val="83587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Презентация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6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пециальное оформление">
      <a:majorFont>
        <a:latin typeface="News GothicC BT"/>
        <a:ea typeface=""/>
        <a:cs typeface="Arial"/>
      </a:majorFont>
      <a:minorFont>
        <a:latin typeface="News GothicC BT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DDDDDD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107763" dir="2700000" algn="ctr" rotWithShape="0">
            <a:schemeClr val="bg2"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DDDDDD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107763" dir="2700000" algn="ctr" rotWithShape="0">
            <a:schemeClr val="bg2">
              <a:alpha val="50000"/>
            </a:scheme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Презентация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ASI_new_format">
  <a:themeElements>
    <a:clrScheme name="Letter Blank 3">
      <a:dk1>
        <a:srgbClr val="000000"/>
      </a:dk1>
      <a:lt1>
        <a:srgbClr val="FFFFFF"/>
      </a:lt1>
      <a:dk2>
        <a:srgbClr val="345782"/>
      </a:dk2>
      <a:lt2>
        <a:srgbClr val="808080"/>
      </a:lt2>
      <a:accent1>
        <a:srgbClr val="E2E2E2"/>
      </a:accent1>
      <a:accent2>
        <a:srgbClr val="C5DCDF"/>
      </a:accent2>
      <a:accent3>
        <a:srgbClr val="FFFFFF"/>
      </a:accent3>
      <a:accent4>
        <a:srgbClr val="000000"/>
      </a:accent4>
      <a:accent5>
        <a:srgbClr val="EEEEEE"/>
      </a:accent5>
      <a:accent6>
        <a:srgbClr val="B2C7CA"/>
      </a:accent6>
      <a:hlink>
        <a:srgbClr val="5D8BA7"/>
      </a:hlink>
      <a:folHlink>
        <a:srgbClr val="9CBDC8"/>
      </a:folHlink>
    </a:clrScheme>
    <a:fontScheme name="Custom 1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45720" tIns="45720" rIns="45720" bIns="4572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889000" rtl="0" eaLnBrk="1" fontAlgn="base" latinLnBrk="0" hangingPunct="1">
          <a:defRPr kumimoji="0" sz="1200" b="0" i="0" u="none" strike="noStrike" cap="none" normalizeH="0" baseline="0" dirty="0" smtClean="0">
            <a:solidFill>
              <a:schemeClr val="tx1"/>
            </a:solidFill>
            <a:effectLst/>
            <a:latin typeface="+mn-lt"/>
            <a:cs typeface="+mn-cs"/>
          </a:defRPr>
        </a:defPPr>
      </a:lstStyle>
    </a:spDef>
    <a:lnDef>
      <a:spPr bwMode="auto"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/>
      <a:bodyPr wrap="none" lIns="91440" tIns="91440" rIns="91440" bIns="91440" rtlCol="0">
        <a:spAutoFit/>
      </a:bodyPr>
      <a:lstStyle>
        <a:defPPr algn="l">
          <a:defRPr sz="1200" dirty="0" smtClean="0">
            <a:solidFill>
              <a:srgbClr val="000000"/>
            </a:solidFill>
            <a:latin typeface="Tahoma" pitchFamily="34" charset="0"/>
            <a:cs typeface="Tahoma" pitchFamily="34" charset="0"/>
          </a:defRPr>
        </a:defPPr>
      </a:lstStyle>
    </a:txDef>
  </a:objectDefaults>
  <a:extraClrSchemeLst>
    <a:extraClrScheme>
      <a:clrScheme name="Letter Blank 1">
        <a:dk1>
          <a:srgbClr val="000000"/>
        </a:dk1>
        <a:lt1>
          <a:srgbClr val="FFFFFF"/>
        </a:lt1>
        <a:dk2>
          <a:srgbClr val="177B57"/>
        </a:dk2>
        <a:lt2>
          <a:srgbClr val="808080"/>
        </a:lt2>
        <a:accent1>
          <a:srgbClr val="E2E2E2"/>
        </a:accent1>
        <a:accent2>
          <a:srgbClr val="BCDEC2"/>
        </a:accent2>
        <a:accent3>
          <a:srgbClr val="FFFFFF"/>
        </a:accent3>
        <a:accent4>
          <a:srgbClr val="000000"/>
        </a:accent4>
        <a:accent5>
          <a:srgbClr val="EEEEEE"/>
        </a:accent5>
        <a:accent6>
          <a:srgbClr val="AAC9B0"/>
        </a:accent6>
        <a:hlink>
          <a:srgbClr val="5BAD82"/>
        </a:hlink>
        <a:folHlink>
          <a:srgbClr val="8EC6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tter Blank 2">
        <a:dk1>
          <a:srgbClr val="000000"/>
        </a:dk1>
        <a:lt1>
          <a:srgbClr val="FFFFFF"/>
        </a:lt1>
        <a:dk2>
          <a:srgbClr val="177B57"/>
        </a:dk2>
        <a:lt2>
          <a:srgbClr val="000000"/>
        </a:lt2>
        <a:accent1>
          <a:srgbClr val="E2E2E2"/>
        </a:accent1>
        <a:accent2>
          <a:srgbClr val="BCDEC2"/>
        </a:accent2>
        <a:accent3>
          <a:srgbClr val="FFFFFF"/>
        </a:accent3>
        <a:accent4>
          <a:srgbClr val="000000"/>
        </a:accent4>
        <a:accent5>
          <a:srgbClr val="EEEEEE"/>
        </a:accent5>
        <a:accent6>
          <a:srgbClr val="AAC9B0"/>
        </a:accent6>
        <a:hlink>
          <a:srgbClr val="5BAD82"/>
        </a:hlink>
        <a:folHlink>
          <a:srgbClr val="8EC6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tter Blank 3">
        <a:dk1>
          <a:srgbClr val="000000"/>
        </a:dk1>
        <a:lt1>
          <a:srgbClr val="FFFFFF"/>
        </a:lt1>
        <a:dk2>
          <a:srgbClr val="345782"/>
        </a:dk2>
        <a:lt2>
          <a:srgbClr val="808080"/>
        </a:lt2>
        <a:accent1>
          <a:srgbClr val="E2E2E2"/>
        </a:accent1>
        <a:accent2>
          <a:srgbClr val="C5DCDF"/>
        </a:accent2>
        <a:accent3>
          <a:srgbClr val="FFFFFF"/>
        </a:accent3>
        <a:accent4>
          <a:srgbClr val="000000"/>
        </a:accent4>
        <a:accent5>
          <a:srgbClr val="EEEEEE"/>
        </a:accent5>
        <a:accent6>
          <a:srgbClr val="B2C7CA"/>
        </a:accent6>
        <a:hlink>
          <a:srgbClr val="5D8BA7"/>
        </a:hlink>
        <a:folHlink>
          <a:srgbClr val="9CBD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4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5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75602</TotalTime>
  <Words>1906</Words>
  <Application>Microsoft Office PowerPoint</Application>
  <PresentationFormat>Экран (4:3)</PresentationFormat>
  <Paragraphs>666</Paragraphs>
  <Slides>25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10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37" baseType="lpstr">
      <vt:lpstr>1_Презентация (1)</vt:lpstr>
      <vt:lpstr>Специальное оформление</vt:lpstr>
      <vt:lpstr>2_Презентация (1)</vt:lpstr>
      <vt:lpstr>ASI_new_format</vt:lpstr>
      <vt:lpstr>2_Тема Office</vt:lpstr>
      <vt:lpstr>3_Тема Office</vt:lpstr>
      <vt:lpstr>4_Тема Office</vt:lpstr>
      <vt:lpstr>5_Тема Office</vt:lpstr>
      <vt:lpstr>1_Тема Office</vt:lpstr>
      <vt:lpstr>6_Тема Office</vt:lpstr>
      <vt:lpstr>Image</vt:lpstr>
      <vt:lpstr>think-cell Slide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деятельности Федеральной службы государственной регистрации, кадастра и картографии  за 2013 год и задачах на 2014 год</dc:title>
  <dc:creator>user</dc:creator>
  <cp:lastModifiedBy>Пшеничная Анна Александровна</cp:lastModifiedBy>
  <cp:revision>1109</cp:revision>
  <cp:lastPrinted>2017-07-17T08:54:26Z</cp:lastPrinted>
  <dcterms:created xsi:type="dcterms:W3CDTF">2014-03-17T12:28:01Z</dcterms:created>
  <dcterms:modified xsi:type="dcterms:W3CDTF">2017-07-19T11:08:47Z</dcterms:modified>
</cp:coreProperties>
</file>